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oboto Thin"/>
      <p:regular r:id="rId50"/>
      <p:bold r:id="rId51"/>
      <p:italic r:id="rId52"/>
      <p:boldItalic r:id="rId53"/>
    </p:embeddedFont>
    <p:embeddedFont>
      <p:font typeface="Roboto Mono Medium"/>
      <p:regular r:id="rId54"/>
      <p:bold r:id="rId55"/>
      <p:italic r:id="rId56"/>
      <p:boldItalic r:id="rId57"/>
    </p:embeddedFont>
    <p:embeddedFont>
      <p:font typeface="Roboto Medium"/>
      <p:regular r:id="rId58"/>
      <p:bold r:id="rId59"/>
      <p:italic r:id="rId60"/>
      <p:boldItalic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Roboto Light"/>
      <p:regular r:id="rId66"/>
      <p:bold r:id="rId67"/>
      <p:italic r:id="rId68"/>
      <p:boldItalic r:id="rId69"/>
    </p:embeddedFont>
    <p:embeddedFont>
      <p:font typeface="Roboto Mon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ono-boldItalic.fntdata"/><Relationship Id="rId72" Type="http://schemas.openxmlformats.org/officeDocument/2006/relationships/font" Target="fonts/RobotoMono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ono-bold.fntdata"/><Relationship Id="rId70" Type="http://schemas.openxmlformats.org/officeDocument/2006/relationships/font" Target="fonts/RobotoMon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regular.fntdata"/><Relationship Id="rId61" Type="http://schemas.openxmlformats.org/officeDocument/2006/relationships/font" Target="fonts/RobotoMedium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7.xml"/><Relationship Id="rId66" Type="http://schemas.openxmlformats.org/officeDocument/2006/relationships/font" Target="fonts/RobotoLight-regular.fntdata"/><Relationship Id="rId21" Type="http://schemas.openxmlformats.org/officeDocument/2006/relationships/slide" Target="slides/slide16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Light-italic.fntdata"/><Relationship Id="rId23" Type="http://schemas.openxmlformats.org/officeDocument/2006/relationships/slide" Target="slides/slide18.xml"/><Relationship Id="rId67" Type="http://schemas.openxmlformats.org/officeDocument/2006/relationships/font" Target="fonts/RobotoLight-bold.fntdata"/><Relationship Id="rId60" Type="http://schemas.openxmlformats.org/officeDocument/2006/relationships/font" Target="fonts/RobotoMedium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Thin-bold.fntdata"/><Relationship Id="rId50" Type="http://schemas.openxmlformats.org/officeDocument/2006/relationships/font" Target="fonts/RobotoThin-regular.fntdata"/><Relationship Id="rId53" Type="http://schemas.openxmlformats.org/officeDocument/2006/relationships/font" Target="fonts/RobotoThin-boldItalic.fntdata"/><Relationship Id="rId52" Type="http://schemas.openxmlformats.org/officeDocument/2006/relationships/font" Target="fonts/RobotoThin-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Medium-bold.fntdata"/><Relationship Id="rId10" Type="http://schemas.openxmlformats.org/officeDocument/2006/relationships/slide" Target="slides/slide5.xml"/><Relationship Id="rId54" Type="http://schemas.openxmlformats.org/officeDocument/2006/relationships/font" Target="fonts/RobotoMonoMedium-regular.fntdata"/><Relationship Id="rId13" Type="http://schemas.openxmlformats.org/officeDocument/2006/relationships/slide" Target="slides/slide8.xml"/><Relationship Id="rId57" Type="http://schemas.openxmlformats.org/officeDocument/2006/relationships/font" Target="fonts/RobotoMono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Medium-italic.fntdata"/><Relationship Id="rId15" Type="http://schemas.openxmlformats.org/officeDocument/2006/relationships/slide" Target="slides/slide10.xml"/><Relationship Id="rId59" Type="http://schemas.openxmlformats.org/officeDocument/2006/relationships/font" Target="fonts/RobotoMedium-bold.fntdata"/><Relationship Id="rId14" Type="http://schemas.openxmlformats.org/officeDocument/2006/relationships/slide" Target="slides/slide9.xml"/><Relationship Id="rId58" Type="http://schemas.openxmlformats.org/officeDocument/2006/relationships/font" Target="fonts/RobotoMediu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662326197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662326197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57e1b3f7d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57e1b3f7d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57e1b3f7d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57e1b3f7d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ee31c77f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ee31c77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57e1b3f7d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57e1b3f7d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5662326197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5662326197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5662326197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5662326197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5662326197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5662326197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7e1b3f7d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57e1b3f7d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5da644645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5da644645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7e1b3f7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7e1b3f7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da644645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da644645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da644645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da644645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5da6446450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5da6446450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5da6446450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5da6446450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5da644645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5da644645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5da644645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5da644645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da644645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da644645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5da6446450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5da6446450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5da6446450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5da6446450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57e1b3f7d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57e1b3f7d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7e1b3f7d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57e1b3f7d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57e1b3f7d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57e1b3f7d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7e1b3f7d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7e1b3f7d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662326197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662326197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5ee31c77f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5ee31c77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5662326197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5662326197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5662326197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5662326197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5ee31c77f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5ee31c77f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5662326197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5662326197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5662326197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5662326197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5ee31c77f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5ee31c77f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7e1b3f7d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7e1b3f7d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7e1b3f7d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7e1b3f7d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7e1b3f7d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7e1b3f7d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5ee31c77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5ee31c77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5ee31c77f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5ee31c77f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5662326197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5662326197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7e1b3f7dd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7e1b3f7d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5662326197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5662326197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da644645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da64464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7e1b3f7d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7e1b3f7d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5662326197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5662326197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55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100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Relationship Id="rId8" Type="http://schemas.openxmlformats.org/officeDocument/2006/relationships/image" Target="../media/image9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9.png"/><Relationship Id="rId8" Type="http://schemas.openxmlformats.org/officeDocument/2006/relationships/image" Target="../media/image7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9" Type="http://schemas.openxmlformats.org/officeDocument/2006/relationships/image" Target="../media/image93.png"/><Relationship Id="rId5" Type="http://schemas.openxmlformats.org/officeDocument/2006/relationships/image" Target="../media/image87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91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Relationship Id="rId5" Type="http://schemas.openxmlformats.org/officeDocument/2006/relationships/image" Target="../media/image92.png"/><Relationship Id="rId6" Type="http://schemas.openxmlformats.org/officeDocument/2006/relationships/image" Target="../media/image88.png"/><Relationship Id="rId7" Type="http://schemas.openxmlformats.org/officeDocument/2006/relationships/image" Target="../media/image90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65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3 Day 1</a:t>
            </a:r>
            <a:endParaRPr/>
          </a:p>
        </p:txBody>
      </p:sp>
      <p:sp>
        <p:nvSpPr>
          <p:cNvPr id="1020" name="Google Shape;1020;p52"/>
          <p:cNvSpPr txBox="1"/>
          <p:nvPr>
            <p:ph idx="2" type="title"/>
          </p:nvPr>
        </p:nvSpPr>
        <p:spPr>
          <a:xfrm>
            <a:off x="269225" y="1524000"/>
            <a:ext cx="86004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Hacking Windows</a:t>
            </a:r>
            <a:endParaRPr/>
          </a:p>
        </p:txBody>
      </p:sp>
      <p:sp>
        <p:nvSpPr>
          <p:cNvPr id="1021" name="Google Shape;1021;p5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Directory</a:t>
            </a:r>
            <a:endParaRPr/>
          </a:p>
        </p:txBody>
      </p:sp>
      <p:sp>
        <p:nvSpPr>
          <p:cNvPr id="1215" name="Google Shape;1215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Directory Services provide and enforce security policies across many systems, allowing for users to share files, printer access, etc. across an entire domain. </a:t>
            </a:r>
            <a:endParaRPr sz="1400"/>
          </a:p>
        </p:txBody>
      </p:sp>
      <p:sp>
        <p:nvSpPr>
          <p:cNvPr id="1216" name="Google Shape;121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7" name="Google Shape;1217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61"/>
          <p:cNvSpPr txBox="1"/>
          <p:nvPr>
            <p:ph idx="3" type="body"/>
          </p:nvPr>
        </p:nvSpPr>
        <p:spPr>
          <a:xfrm>
            <a:off x="0" y="1326951"/>
            <a:ext cx="9144000" cy="3362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Microsoft’s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Active Directory</a:t>
            </a:r>
            <a:r>
              <a:rPr lang="en"/>
              <a:t> is used in a corporate environment to standardize login information across systems.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Lightweight Directory Access Protocol</a:t>
            </a:r>
            <a:r>
              <a:rPr lang="en">
                <a:solidFill>
                  <a:schemeClr val="dk1"/>
                </a:solidFill>
              </a:rPr>
              <a:t> is an open source protocol that is used for directory services with Unix and Linux systems.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LDAP server can run without Active Directory set-up.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Ports being used: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LDAP: 389 or 686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SMB: 445 or 139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NetBIOS: 137, 138, 139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Password Hashes</a:t>
            </a:r>
            <a:endParaRPr/>
          </a:p>
        </p:txBody>
      </p:sp>
      <p:sp>
        <p:nvSpPr>
          <p:cNvPr id="1224" name="Google Shape;1224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Linux, Windows uses hashes to store passwords. </a:t>
            </a:r>
            <a:endParaRPr/>
          </a:p>
        </p:txBody>
      </p:sp>
      <p:sp>
        <p:nvSpPr>
          <p:cNvPr id="1225" name="Google Shape;1225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6" name="Google Shape;1226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LAN Manager</a:t>
            </a:r>
            <a:r>
              <a:rPr lang="en"/>
              <a:t> hash (LM hash), a weak DEDS-based function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Windows NT</a:t>
            </a:r>
            <a:r>
              <a:rPr lang="en"/>
              <a:t> hash (NT hash), a stronger MD4-based algorithm.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Hashes are stored in a local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Security Accounts Manager</a:t>
            </a:r>
            <a:r>
              <a:rPr lang="en"/>
              <a:t> (SAM) database or in the Active Directory.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SAM database is locked while Windows systems are running, so the database needs to be dumped from system memory to obtain the hashes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why using SMB exploits to </a:t>
            </a:r>
            <a:r>
              <a:rPr lang="en"/>
              <a:t>manipulate</a:t>
            </a:r>
            <a:r>
              <a:rPr lang="en"/>
              <a:t> memory errors is important. 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Once hashes are obtained either from dumping or exploiting a </a:t>
            </a:r>
            <a:r>
              <a:rPr lang="en"/>
              <a:t>vulnerability in Active Directory</a:t>
            </a:r>
            <a:r>
              <a:rPr lang="en"/>
              <a:t>, they can either be cracked, or even used </a:t>
            </a:r>
            <a:r>
              <a:rPr i="1" lang="en"/>
              <a:t>without cracking. </a:t>
            </a:r>
            <a:endParaRPr i="1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1228" name="Google Shape;12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23" y="3305100"/>
            <a:ext cx="783076" cy="78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Remote </a:t>
            </a:r>
            <a:r>
              <a:rPr lang="en"/>
              <a:t>Procedure</a:t>
            </a:r>
            <a:r>
              <a:rPr lang="en"/>
              <a:t> Call (MSRPC)</a:t>
            </a:r>
            <a:endParaRPr/>
          </a:p>
        </p:txBody>
      </p:sp>
      <p:sp>
        <p:nvSpPr>
          <p:cNvPr id="1234" name="Google Shape;1234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Remote procedure calls</a:t>
            </a:r>
            <a:r>
              <a:rPr lang="en"/>
              <a:t> allow programmers and applications to use resources from and execute code on different servers without having to manage the </a:t>
            </a:r>
            <a:r>
              <a:rPr lang="en"/>
              <a:t>underlying</a:t>
            </a:r>
            <a:r>
              <a:rPr lang="en"/>
              <a:t> network protocols. </a:t>
            </a:r>
            <a:endParaRPr/>
          </a:p>
        </p:txBody>
      </p:sp>
      <p:sp>
        <p:nvSpPr>
          <p:cNvPr id="1235" name="Google Shape;1235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6" name="Google Shape;1236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63"/>
          <p:cNvSpPr txBox="1"/>
          <p:nvPr>
            <p:ph idx="3" type="body"/>
          </p:nvPr>
        </p:nvSpPr>
        <p:spPr>
          <a:xfrm>
            <a:off x="175" y="1707025"/>
            <a:ext cx="9144000" cy="3199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MSRPC is Microsoft’s version of a remote procedure call. </a:t>
            </a:r>
            <a:endParaRPr/>
          </a:p>
          <a:p>
            <a:pPr indent="-317500" lvl="0" marL="457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MSRPC can be implemented over SMB. </a:t>
            </a:r>
            <a:endParaRPr/>
          </a:p>
          <a:p>
            <a:pPr indent="-3175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addition to </a:t>
            </a:r>
            <a:r>
              <a:rPr lang="en"/>
              <a:t>transferring</a:t>
            </a:r>
            <a:r>
              <a:rPr lang="en"/>
              <a:t> files, SMB can be used to transfer data between a local process and a remote process. </a:t>
            </a:r>
            <a:endParaRPr/>
          </a:p>
          <a:p>
            <a:pPr indent="-317500" lvl="1" marL="9144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SMB uses “Named Pipes” which are </a:t>
            </a:r>
            <a:r>
              <a:rPr lang="en"/>
              <a:t>similar</a:t>
            </a:r>
            <a:r>
              <a:rPr lang="en"/>
              <a:t> to the pipes that you use to string processes together in the Linux command line, which creates a persistent channel for communication between the server and the client. 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1800"/>
              <a:buChar char="●"/>
            </a:pPr>
            <a:r>
              <a:t/>
            </a:r>
            <a:endParaRPr sz="1800"/>
          </a:p>
        </p:txBody>
      </p:sp>
      <p:sp>
        <p:nvSpPr>
          <p:cNvPr id="1238" name="Google Shape;1238;p63"/>
          <p:cNvSpPr/>
          <p:nvPr/>
        </p:nvSpPr>
        <p:spPr>
          <a:xfrm>
            <a:off x="492100" y="2067075"/>
            <a:ext cx="261900" cy="285000"/>
          </a:xfrm>
          <a:prstGeom prst="rect">
            <a:avLst/>
          </a:prstGeom>
          <a:solidFill>
            <a:srgbClr val="EA5D0B"/>
          </a:solidFill>
          <a:ln cap="flat" cmpd="sng" w="9525">
            <a:solidFill>
              <a:srgbClr val="EA5D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63"/>
          <p:cNvSpPr/>
          <p:nvPr/>
        </p:nvSpPr>
        <p:spPr>
          <a:xfrm>
            <a:off x="492100" y="2582675"/>
            <a:ext cx="261900" cy="2850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AFC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63"/>
          <p:cNvSpPr/>
          <p:nvPr/>
        </p:nvSpPr>
        <p:spPr>
          <a:xfrm>
            <a:off x="492100" y="3491863"/>
            <a:ext cx="261900" cy="28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63"/>
          <p:cNvSpPr/>
          <p:nvPr/>
        </p:nvSpPr>
        <p:spPr>
          <a:xfrm>
            <a:off x="492100" y="4334725"/>
            <a:ext cx="261900" cy="285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Remote Procedure Call (MSRPC)</a:t>
            </a:r>
            <a:endParaRPr/>
          </a:p>
        </p:txBody>
      </p:sp>
      <p:sp>
        <p:nvSpPr>
          <p:cNvPr id="1247" name="Google Shape;1247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Remember: A common SMB exploit involved “sending a malformed, malicious SMB request” to cause a memory error. </a:t>
            </a:r>
            <a:endParaRPr/>
          </a:p>
        </p:txBody>
      </p:sp>
      <p:sp>
        <p:nvSpPr>
          <p:cNvPr id="1248" name="Google Shape;1248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9" name="Google Shape;1249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64"/>
          <p:cNvSpPr txBox="1"/>
          <p:nvPr>
            <p:ph idx="3" type="body"/>
          </p:nvPr>
        </p:nvSpPr>
        <p:spPr>
          <a:xfrm>
            <a:off x="175" y="1511650"/>
            <a:ext cx="9144000" cy="339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Remote Code Execution: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Attackers can cause a memory error by sending an MSRPC call over SMB. 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Since this is not a protocol that the servers expect, it will incorrectly interpret the request. 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server will then experience a memory corruption, allowing attackers to inject their own code into memory, which the server will run. 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SzPts val="1800"/>
              <a:buChar char="●"/>
            </a:pPr>
            <a:r>
              <a:rPr lang="en" sz="1800"/>
              <a:t>Exploiting this vulnerability involves sending an affected system a maliciously crafted RPC request.</a:t>
            </a:r>
            <a:endParaRPr sz="1800"/>
          </a:p>
        </p:txBody>
      </p:sp>
      <p:sp>
        <p:nvSpPr>
          <p:cNvPr id="1251" name="Google Shape;1251;p64"/>
          <p:cNvSpPr/>
          <p:nvPr/>
        </p:nvSpPr>
        <p:spPr>
          <a:xfrm>
            <a:off x="492100" y="1910000"/>
            <a:ext cx="261900" cy="285000"/>
          </a:xfrm>
          <a:prstGeom prst="rect">
            <a:avLst/>
          </a:prstGeom>
          <a:solidFill>
            <a:srgbClr val="EA5D0B"/>
          </a:solidFill>
          <a:ln cap="flat" cmpd="sng" w="9525">
            <a:solidFill>
              <a:srgbClr val="EA5D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64"/>
          <p:cNvSpPr/>
          <p:nvPr/>
        </p:nvSpPr>
        <p:spPr>
          <a:xfrm>
            <a:off x="492100" y="2488263"/>
            <a:ext cx="261900" cy="2850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AFC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64"/>
          <p:cNvSpPr/>
          <p:nvPr/>
        </p:nvSpPr>
        <p:spPr>
          <a:xfrm>
            <a:off x="492100" y="3266088"/>
            <a:ext cx="261900" cy="28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64"/>
          <p:cNvSpPr/>
          <p:nvPr/>
        </p:nvSpPr>
        <p:spPr>
          <a:xfrm>
            <a:off x="492100" y="4102950"/>
            <a:ext cx="261900" cy="285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</a:t>
            </a:r>
            <a:endParaRPr/>
          </a:p>
        </p:txBody>
      </p:sp>
      <p:sp>
        <p:nvSpPr>
          <p:cNvPr id="1260" name="Google Shape;1260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1" name="Google Shape;1261;p6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2" name="Google Shape;1262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Review</a:t>
            </a:r>
            <a:endParaRPr/>
          </a:p>
        </p:txBody>
      </p:sp>
      <p:sp>
        <p:nvSpPr>
          <p:cNvPr id="1268" name="Google Shape;1268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and functionality</a:t>
            </a:r>
            <a:endParaRPr/>
          </a:p>
        </p:txBody>
      </p:sp>
      <p:sp>
        <p:nvSpPr>
          <p:cNvPr id="1269" name="Google Shape;1269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0" name="Google Shape;1270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6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Meterpreter is a powerful shell built specifically for pentesters</a:t>
            </a:r>
            <a:endParaRPr sz="1600"/>
          </a:p>
        </p:txBody>
      </p:sp>
      <p:sp>
        <p:nvSpPr>
          <p:cNvPr id="1272" name="Google Shape;1272;p6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Easiest way to open a Meterpreter shell is to select an exploit and then set it payload to a Meterpreter binary. </a:t>
            </a:r>
            <a:endParaRPr sz="1600"/>
          </a:p>
        </p:txBody>
      </p:sp>
      <p:sp>
        <p:nvSpPr>
          <p:cNvPr id="1273" name="Google Shape;1273;p6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Multiple Meterpreter shells can be open on multiple machines. </a:t>
            </a:r>
            <a:endParaRPr sz="1600"/>
          </a:p>
        </p:txBody>
      </p:sp>
      <p:sp>
        <p:nvSpPr>
          <p:cNvPr id="1274" name="Google Shape;1274;p6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`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sessions</a:t>
            </a:r>
            <a:r>
              <a:rPr lang="en" sz="1600"/>
              <a:t>` lists all open Meterpreter sessions. 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Review</a:t>
            </a:r>
            <a:endParaRPr/>
          </a:p>
        </p:txBody>
      </p:sp>
      <p:sp>
        <p:nvSpPr>
          <p:cNvPr id="1280" name="Google Shape;1280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connected, Meterpreter provide many special commands: </a:t>
            </a:r>
            <a:endParaRPr/>
          </a:p>
        </p:txBody>
      </p:sp>
      <p:sp>
        <p:nvSpPr>
          <p:cNvPr id="1281" name="Google Shape;1281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2" name="Google Shape;128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6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Download</a:t>
            </a:r>
            <a:r>
              <a:rPr lang="en" sz="1600"/>
              <a:t>: Downloads a file from the compromised host</a:t>
            </a:r>
            <a:endParaRPr sz="1600"/>
          </a:p>
        </p:txBody>
      </p:sp>
      <p:sp>
        <p:nvSpPr>
          <p:cNvPr id="1284" name="Google Shape;1284;p6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Upload</a:t>
            </a:r>
            <a:r>
              <a:rPr lang="en" sz="1600"/>
              <a:t>: Uploads a file to the compromised host</a:t>
            </a:r>
            <a:endParaRPr sz="1600"/>
          </a:p>
        </p:txBody>
      </p:sp>
      <p:sp>
        <p:nvSpPr>
          <p:cNvPr id="1285" name="Google Shape;1285;p6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ls</a:t>
            </a:r>
            <a:r>
              <a:rPr lang="en" sz="1600"/>
              <a:t>, </a:t>
            </a: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cd</a:t>
            </a:r>
            <a:r>
              <a:rPr lang="en" sz="1600"/>
              <a:t>, etc.: These commands run the same as on Linux</a:t>
            </a:r>
            <a:endParaRPr sz="1600"/>
          </a:p>
        </p:txBody>
      </p:sp>
      <p:sp>
        <p:nvSpPr>
          <p:cNvPr id="1286" name="Google Shape;1286;p6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?</a:t>
            </a:r>
            <a:r>
              <a:rPr lang="en" sz="1600"/>
              <a:t> : </a:t>
            </a:r>
            <a:r>
              <a:rPr lang="en" sz="1500"/>
              <a:t>Prints Meterpreter’s help docs to display every command Meterpreter can run. 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Review</a:t>
            </a:r>
            <a:endParaRPr/>
          </a:p>
        </p:txBody>
      </p:sp>
      <p:sp>
        <p:nvSpPr>
          <p:cNvPr id="1292" name="Google Shape;1292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next exercise, try using the following commands: </a:t>
            </a:r>
            <a:endParaRPr/>
          </a:p>
        </p:txBody>
      </p:sp>
      <p:sp>
        <p:nvSpPr>
          <p:cNvPr id="1293" name="Google Shape;1293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4" name="Google Shape;129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6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g</a:t>
            </a: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etuid</a:t>
            </a:r>
            <a:r>
              <a:rPr lang="en" sz="1600"/>
              <a:t>: prints current username and privilege level</a:t>
            </a:r>
            <a:endParaRPr sz="1600"/>
          </a:p>
        </p:txBody>
      </p:sp>
      <p:sp>
        <p:nvSpPr>
          <p:cNvPr id="1296" name="Google Shape;1296;p6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g</a:t>
            </a: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etprivs</a:t>
            </a:r>
            <a:r>
              <a:rPr lang="en" sz="1600"/>
              <a:t>: Prints current user privileges and indicates if UAC is enabled</a:t>
            </a:r>
            <a:endParaRPr sz="1600"/>
          </a:p>
        </p:txBody>
      </p:sp>
      <p:sp>
        <p:nvSpPr>
          <p:cNvPr id="1297" name="Google Shape;1297;p6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r</a:t>
            </a: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un win_privs</a:t>
            </a:r>
            <a:r>
              <a:rPr lang="en" sz="1600"/>
              <a:t>: Provides more detailed Windows privilege information</a:t>
            </a:r>
            <a:endParaRPr sz="1600"/>
          </a:p>
        </p:txBody>
      </p:sp>
      <p:sp>
        <p:nvSpPr>
          <p:cNvPr id="1298" name="Google Shape;1298;p6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r</a:t>
            </a: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un win_enum</a:t>
            </a:r>
            <a:r>
              <a:rPr lang="en" sz="1600"/>
              <a:t>: Runs a comprehensive suite of Windows enumeration and stores the result  on attack machine 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304" name="Google Shape;1304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5" name="Google Shape;1305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6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Scanning and Enumeration with Metasploit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Metasploit and Meterpreter for intelligence gathering, exploitation, and basic data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exfiltration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and </a:t>
            </a:r>
            <a:r>
              <a:rPr lang="en"/>
              <a:t>Enumeration</a:t>
            </a:r>
            <a:r>
              <a:rPr lang="en"/>
              <a:t> Review</a:t>
            </a:r>
            <a:endParaRPr/>
          </a:p>
        </p:txBody>
      </p:sp>
      <p:sp>
        <p:nvSpPr>
          <p:cNvPr id="1312" name="Google Shape;1312;p70"/>
          <p:cNvSpPr txBox="1"/>
          <p:nvPr>
            <p:ph idx="1" type="subTitle"/>
          </p:nvPr>
        </p:nvSpPr>
        <p:spPr>
          <a:xfrm>
            <a:off x="-87" y="666150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an </a:t>
            </a:r>
            <a:r>
              <a:rPr lang="en"/>
              <a:t>attacker</a:t>
            </a:r>
            <a:r>
              <a:rPr lang="en"/>
              <a:t> achieve by </a:t>
            </a:r>
            <a:r>
              <a:rPr lang="en"/>
              <a:t>exploiting</a:t>
            </a:r>
            <a:r>
              <a:rPr lang="en"/>
              <a:t> this vulnerability</a:t>
            </a:r>
            <a:endParaRPr/>
          </a:p>
        </p:txBody>
      </p:sp>
      <p:sp>
        <p:nvSpPr>
          <p:cNvPr id="1313" name="Google Shape;1313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4" name="Google Shape;131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70"/>
          <p:cNvSpPr txBox="1"/>
          <p:nvPr>
            <p:ph idx="1" type="subTitle"/>
          </p:nvPr>
        </p:nvSpPr>
        <p:spPr>
          <a:xfrm>
            <a:off x="-75" y="19073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systems are vulnerable? </a:t>
            </a:r>
            <a:endParaRPr/>
          </a:p>
        </p:txBody>
      </p:sp>
      <p:sp>
        <p:nvSpPr>
          <p:cNvPr id="1316" name="Google Shape;1316;p70"/>
          <p:cNvSpPr txBox="1"/>
          <p:nvPr>
            <p:ph idx="1" type="subTitle"/>
          </p:nvPr>
        </p:nvSpPr>
        <p:spPr>
          <a:xfrm>
            <a:off x="-12" y="30622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an exploit attempts fails? How might this affect your attempts to compromise the machine?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Class Objectives</a:t>
            </a:r>
            <a:endParaRPr/>
          </a:p>
        </p:txBody>
      </p:sp>
      <p:sp>
        <p:nvSpPr>
          <p:cNvPr id="1027" name="Google Shape;1027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the end of class today, students will be able to:</a:t>
            </a:r>
            <a:endParaRPr/>
          </a:p>
        </p:txBody>
      </p:sp>
      <p:sp>
        <p:nvSpPr>
          <p:cNvPr id="1028" name="Google Shape;1028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Exploit Windows machines with the Metasploit modules .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Gather data via SMB enumeration.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Leverage Meterpreter sessions to pillage data. </a:t>
            </a:r>
            <a:endParaRPr sz="2400"/>
          </a:p>
        </p:txBody>
      </p:sp>
      <p:sp>
        <p:nvSpPr>
          <p:cNvPr id="1031" name="Google Shape;1031;p53"/>
          <p:cNvSpPr/>
          <p:nvPr/>
        </p:nvSpPr>
        <p:spPr>
          <a:xfrm>
            <a:off x="513375" y="138210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3"/>
          <p:cNvSpPr/>
          <p:nvPr/>
        </p:nvSpPr>
        <p:spPr>
          <a:xfrm>
            <a:off x="513375" y="189431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3"/>
          <p:cNvSpPr/>
          <p:nvPr/>
        </p:nvSpPr>
        <p:spPr>
          <a:xfrm>
            <a:off x="513375" y="245730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and Enumeration Review</a:t>
            </a:r>
            <a:endParaRPr/>
          </a:p>
        </p:txBody>
      </p:sp>
      <p:sp>
        <p:nvSpPr>
          <p:cNvPr id="1322" name="Google Shape;1322;p71"/>
          <p:cNvSpPr txBox="1"/>
          <p:nvPr>
            <p:ph idx="1" type="subTitle"/>
          </p:nvPr>
        </p:nvSpPr>
        <p:spPr>
          <a:xfrm>
            <a:off x="-87" y="666150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an attacker achieve by exploiting this vulnerability</a:t>
            </a:r>
            <a:endParaRPr/>
          </a:p>
        </p:txBody>
      </p:sp>
      <p:sp>
        <p:nvSpPr>
          <p:cNvPr id="1323" name="Google Shape;1323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4" name="Google Shape;1324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71"/>
          <p:cNvSpPr txBox="1"/>
          <p:nvPr>
            <p:ph idx="3" type="body"/>
          </p:nvPr>
        </p:nvSpPr>
        <p:spPr>
          <a:xfrm>
            <a:off x="0" y="1077326"/>
            <a:ext cx="9144000" cy="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Attackers can achieve arbitrary remote control execute (RCE), which potentially allows them to take over the vulnerable host completely. </a:t>
            </a:r>
            <a:endParaRPr sz="1800">
              <a:highlight>
                <a:srgbClr val="FFFF00"/>
              </a:highlight>
            </a:endParaRPr>
          </a:p>
        </p:txBody>
      </p:sp>
      <p:sp>
        <p:nvSpPr>
          <p:cNvPr id="1326" name="Google Shape;1326;p71"/>
          <p:cNvSpPr txBox="1"/>
          <p:nvPr>
            <p:ph idx="1" type="subTitle"/>
          </p:nvPr>
        </p:nvSpPr>
        <p:spPr>
          <a:xfrm>
            <a:off x="-75" y="19073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systems are vulnerable? </a:t>
            </a:r>
            <a:endParaRPr/>
          </a:p>
        </p:txBody>
      </p:sp>
      <p:sp>
        <p:nvSpPr>
          <p:cNvPr id="1327" name="Google Shape;1327;p71"/>
          <p:cNvSpPr txBox="1"/>
          <p:nvPr>
            <p:ph idx="1" type="subTitle"/>
          </p:nvPr>
        </p:nvSpPr>
        <p:spPr>
          <a:xfrm>
            <a:off x="-12" y="30622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an exploit attempts fails? How might this affect your attempts to compromise the machine?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and Enumeration Review</a:t>
            </a:r>
            <a:endParaRPr/>
          </a:p>
        </p:txBody>
      </p:sp>
      <p:sp>
        <p:nvSpPr>
          <p:cNvPr id="1333" name="Google Shape;1333;p72"/>
          <p:cNvSpPr txBox="1"/>
          <p:nvPr>
            <p:ph idx="1" type="subTitle"/>
          </p:nvPr>
        </p:nvSpPr>
        <p:spPr>
          <a:xfrm>
            <a:off x="-87" y="666150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an attacker achieve by exploiting this vulnerability</a:t>
            </a:r>
            <a:endParaRPr/>
          </a:p>
        </p:txBody>
      </p:sp>
      <p:sp>
        <p:nvSpPr>
          <p:cNvPr id="1334" name="Google Shape;133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5" name="Google Shape;133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2"/>
          <p:cNvSpPr txBox="1"/>
          <p:nvPr>
            <p:ph idx="3" type="body"/>
          </p:nvPr>
        </p:nvSpPr>
        <p:spPr>
          <a:xfrm>
            <a:off x="0" y="1077326"/>
            <a:ext cx="9144000" cy="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Attackers can achieve arbitrary remote control execute (RCE), which potentially allows them to take over the vulnerable host completely. </a:t>
            </a:r>
            <a:endParaRPr sz="1800">
              <a:highlight>
                <a:srgbClr val="FFFF00"/>
              </a:highlight>
            </a:endParaRPr>
          </a:p>
        </p:txBody>
      </p:sp>
      <p:sp>
        <p:nvSpPr>
          <p:cNvPr id="1337" name="Google Shape;1337;p72"/>
          <p:cNvSpPr txBox="1"/>
          <p:nvPr>
            <p:ph idx="1" type="subTitle"/>
          </p:nvPr>
        </p:nvSpPr>
        <p:spPr>
          <a:xfrm>
            <a:off x="-75" y="19073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systems are vulnerable? </a:t>
            </a:r>
            <a:endParaRPr/>
          </a:p>
        </p:txBody>
      </p:sp>
      <p:sp>
        <p:nvSpPr>
          <p:cNvPr id="1338" name="Google Shape;1338;p72"/>
          <p:cNvSpPr txBox="1"/>
          <p:nvPr>
            <p:ph idx="3" type="body"/>
          </p:nvPr>
        </p:nvSpPr>
        <p:spPr>
          <a:xfrm>
            <a:off x="-75" y="2335122"/>
            <a:ext cx="9144000" cy="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Windows 2000, XP, and Server 2003</a:t>
            </a:r>
            <a:endParaRPr sz="1800">
              <a:highlight>
                <a:srgbClr val="FFFF00"/>
              </a:highlight>
            </a:endParaRPr>
          </a:p>
        </p:txBody>
      </p:sp>
      <p:sp>
        <p:nvSpPr>
          <p:cNvPr id="1339" name="Google Shape;1339;p72"/>
          <p:cNvSpPr txBox="1"/>
          <p:nvPr>
            <p:ph idx="1" type="subTitle"/>
          </p:nvPr>
        </p:nvSpPr>
        <p:spPr>
          <a:xfrm>
            <a:off x="-12" y="30622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an exploit attempts fails? How might this affect your attempts to compromise the machine?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and Enumeration Review</a:t>
            </a:r>
            <a:endParaRPr/>
          </a:p>
        </p:txBody>
      </p:sp>
      <p:sp>
        <p:nvSpPr>
          <p:cNvPr id="1345" name="Google Shape;1345;p73"/>
          <p:cNvSpPr txBox="1"/>
          <p:nvPr>
            <p:ph idx="1" type="subTitle"/>
          </p:nvPr>
        </p:nvSpPr>
        <p:spPr>
          <a:xfrm>
            <a:off x="-87" y="666150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an attacker achieve by exploiting this vulnerability</a:t>
            </a:r>
            <a:endParaRPr/>
          </a:p>
        </p:txBody>
      </p:sp>
      <p:sp>
        <p:nvSpPr>
          <p:cNvPr id="1346" name="Google Shape;1346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7" name="Google Shape;1347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73"/>
          <p:cNvSpPr txBox="1"/>
          <p:nvPr>
            <p:ph idx="3" type="body"/>
          </p:nvPr>
        </p:nvSpPr>
        <p:spPr>
          <a:xfrm>
            <a:off x="0" y="1077326"/>
            <a:ext cx="9144000" cy="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Attackers can achieve arbitrary remote control execute (RCE), which potentially allows them to take over the vulnerable host completely. </a:t>
            </a:r>
            <a:endParaRPr sz="1800">
              <a:highlight>
                <a:srgbClr val="FFFF00"/>
              </a:highlight>
            </a:endParaRPr>
          </a:p>
        </p:txBody>
      </p:sp>
      <p:sp>
        <p:nvSpPr>
          <p:cNvPr id="1349" name="Google Shape;1349;p73"/>
          <p:cNvSpPr txBox="1"/>
          <p:nvPr>
            <p:ph idx="1" type="subTitle"/>
          </p:nvPr>
        </p:nvSpPr>
        <p:spPr>
          <a:xfrm>
            <a:off x="-75" y="19073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systems are vulnerable? </a:t>
            </a:r>
            <a:endParaRPr/>
          </a:p>
        </p:txBody>
      </p:sp>
      <p:sp>
        <p:nvSpPr>
          <p:cNvPr id="1350" name="Google Shape;1350;p73"/>
          <p:cNvSpPr txBox="1"/>
          <p:nvPr>
            <p:ph idx="3" type="body"/>
          </p:nvPr>
        </p:nvSpPr>
        <p:spPr>
          <a:xfrm>
            <a:off x="-75" y="2335122"/>
            <a:ext cx="9144000" cy="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Windows 2000, XP, and Server 2003</a:t>
            </a:r>
            <a:endParaRPr sz="1800">
              <a:highlight>
                <a:srgbClr val="FFFF00"/>
              </a:highlight>
            </a:endParaRPr>
          </a:p>
        </p:txBody>
      </p:sp>
      <p:sp>
        <p:nvSpPr>
          <p:cNvPr id="1351" name="Google Shape;1351;p73"/>
          <p:cNvSpPr txBox="1"/>
          <p:nvPr>
            <p:ph idx="1" type="subTitle"/>
          </p:nvPr>
        </p:nvSpPr>
        <p:spPr>
          <a:xfrm>
            <a:off x="-12" y="30622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 an exploit attempts fails? How might this affect your attempts to compromise the machine?</a:t>
            </a:r>
            <a:endParaRPr/>
          </a:p>
        </p:txBody>
      </p:sp>
      <p:sp>
        <p:nvSpPr>
          <p:cNvPr id="1352" name="Google Shape;1352;p73"/>
          <p:cNvSpPr txBox="1"/>
          <p:nvPr>
            <p:ph idx="3" type="body"/>
          </p:nvPr>
        </p:nvSpPr>
        <p:spPr>
          <a:xfrm>
            <a:off x="0" y="3847801"/>
            <a:ext cx="9144000" cy="1068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Failed exploit attempts might crash the service. It could also reveal your presence to administrators, as a crash could shut down file, printer, and named pipe sharing on the network. 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Scanning and Enumeration Review</a:t>
            </a:r>
            <a:endParaRPr/>
          </a:p>
        </p:txBody>
      </p:sp>
      <p:sp>
        <p:nvSpPr>
          <p:cNvPr id="1358" name="Google Shape;1358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Attach to the session you've opened on the victim. Use Meterpreter and the </a:t>
            </a:r>
            <a:r>
              <a:rPr lang="en" sz="160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post/windows/gather/win_privs</a:t>
            </a:r>
            <a:r>
              <a:rPr lang="en" sz="1600">
                <a:highlight>
                  <a:srgbClr val="FFFFFF"/>
                </a:highlight>
              </a:rPr>
              <a:t> module to gather the following information:</a:t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359" name="Google Shape;1359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0" name="Google Shape;1360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4"/>
          <p:cNvSpPr txBox="1"/>
          <p:nvPr>
            <p:ph idx="3" type="body"/>
          </p:nvPr>
        </p:nvSpPr>
        <p:spPr>
          <a:xfrm>
            <a:off x="175" y="1399525"/>
            <a:ext cx="9144000" cy="1040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ID and username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Machine privileges and access controls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Network interfaces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Scanning and Enumeration Review</a:t>
            </a:r>
            <a:endParaRPr/>
          </a:p>
        </p:txBody>
      </p:sp>
      <p:sp>
        <p:nvSpPr>
          <p:cNvPr id="1367" name="Google Shape;1367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</a:rPr>
              <a:t>Attach to the session you've opened on the victim. Use Meterpreter and the </a:t>
            </a:r>
            <a:r>
              <a:rPr lang="en" sz="160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post/windows/gather/win_privs</a:t>
            </a:r>
            <a:r>
              <a:rPr lang="en" sz="1600">
                <a:highlight>
                  <a:srgbClr val="FFFFFF"/>
                </a:highlight>
              </a:rPr>
              <a:t> module to gather the following information:</a:t>
            </a:r>
            <a:endParaRPr sz="1600">
              <a:highlight>
                <a:srgbClr val="FFFFFF"/>
              </a:highlight>
            </a:endParaRPr>
          </a:p>
        </p:txBody>
      </p:sp>
      <p:sp>
        <p:nvSpPr>
          <p:cNvPr id="1368" name="Google Shape;136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9" name="Google Shape;1369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5"/>
          <p:cNvSpPr txBox="1"/>
          <p:nvPr>
            <p:ph idx="3" type="body"/>
          </p:nvPr>
        </p:nvSpPr>
        <p:spPr>
          <a:xfrm>
            <a:off x="175" y="1399525"/>
            <a:ext cx="9144000" cy="1040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ID and username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Machine privileges and access controls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Network interfaces</a:t>
            </a:r>
            <a:endParaRPr/>
          </a:p>
        </p:txBody>
      </p:sp>
      <p:sp>
        <p:nvSpPr>
          <p:cNvPr id="1371" name="Google Shape;1371;p75"/>
          <p:cNvSpPr txBox="1"/>
          <p:nvPr>
            <p:ph idx="3" type="body"/>
          </p:nvPr>
        </p:nvSpPr>
        <p:spPr>
          <a:xfrm>
            <a:off x="137425" y="2585100"/>
            <a:ext cx="9006600" cy="237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 </a:t>
            </a:r>
            <a:r>
              <a:rPr lang="en" sz="1800">
                <a:solidFill>
                  <a:srgbClr val="FF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sessions -i 1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meterpreter </a:t>
            </a:r>
            <a:r>
              <a:rPr lang="en" sz="1800">
                <a:solidFill>
                  <a:srgbClr val="FF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getuid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meterpreter </a:t>
            </a:r>
            <a:r>
              <a:rPr lang="en" sz="1800">
                <a:solidFill>
                  <a:srgbClr val="FF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ifconfig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meterpreter </a:t>
            </a:r>
            <a:r>
              <a:rPr lang="en" sz="1800">
                <a:solidFill>
                  <a:srgbClr val="FF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getprivs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meterpreter </a:t>
            </a:r>
            <a:r>
              <a:rPr lang="en" sz="1800">
                <a:solidFill>
                  <a:srgbClr val="FF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background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 </a:t>
            </a:r>
            <a:r>
              <a:rPr lang="en" sz="1800">
                <a:solidFill>
                  <a:srgbClr val="FF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use post/windows/gather/win_privs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 </a:t>
            </a:r>
            <a:r>
              <a:rPr lang="en" sz="1800">
                <a:solidFill>
                  <a:srgbClr val="FF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0000FF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session 1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 </a:t>
            </a:r>
            <a:r>
              <a:rPr lang="en" sz="1800">
                <a:solidFill>
                  <a:srgbClr val="FF0000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run -j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and Enumeration Review</a:t>
            </a:r>
            <a:endParaRPr/>
          </a:p>
        </p:txBody>
      </p:sp>
      <p:sp>
        <p:nvSpPr>
          <p:cNvPr id="1377" name="Google Shape;1377;p76"/>
          <p:cNvSpPr txBox="1"/>
          <p:nvPr>
            <p:ph idx="1" type="subTitle"/>
          </p:nvPr>
        </p:nvSpPr>
        <p:spPr>
          <a:xfrm>
            <a:off x="-87" y="666150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privilege level does your compromised user have?</a:t>
            </a:r>
            <a:endParaRPr/>
          </a:p>
        </p:txBody>
      </p:sp>
      <p:sp>
        <p:nvSpPr>
          <p:cNvPr id="1378" name="Google Shape;1378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9" name="Google Shape;1379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76"/>
          <p:cNvSpPr txBox="1"/>
          <p:nvPr>
            <p:ph idx="1" type="subTitle"/>
          </p:nvPr>
        </p:nvSpPr>
        <p:spPr>
          <a:xfrm>
            <a:off x="-75" y="19073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UAC enabled?</a:t>
            </a:r>
            <a:endParaRPr/>
          </a:p>
        </p:txBody>
      </p:sp>
      <p:sp>
        <p:nvSpPr>
          <p:cNvPr id="1381" name="Google Shape;1381;p76"/>
          <p:cNvSpPr txBox="1"/>
          <p:nvPr>
            <p:ph idx="1" type="subTitle"/>
          </p:nvPr>
        </p:nvSpPr>
        <p:spPr>
          <a:xfrm>
            <a:off x="-12" y="30622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subnets is your victim attached to?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and Enumeration Review</a:t>
            </a:r>
            <a:endParaRPr/>
          </a:p>
        </p:txBody>
      </p:sp>
      <p:sp>
        <p:nvSpPr>
          <p:cNvPr id="1387" name="Google Shape;1387;p77"/>
          <p:cNvSpPr txBox="1"/>
          <p:nvPr>
            <p:ph idx="1" type="subTitle"/>
          </p:nvPr>
        </p:nvSpPr>
        <p:spPr>
          <a:xfrm>
            <a:off x="-87" y="666150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privilege level does your compromised user have?</a:t>
            </a:r>
            <a:endParaRPr/>
          </a:p>
        </p:txBody>
      </p:sp>
      <p:sp>
        <p:nvSpPr>
          <p:cNvPr id="1388" name="Google Shape;1388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9" name="Google Shape;1389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7"/>
          <p:cNvSpPr txBox="1"/>
          <p:nvPr>
            <p:ph idx="1" type="subTitle"/>
          </p:nvPr>
        </p:nvSpPr>
        <p:spPr>
          <a:xfrm>
            <a:off x="-75" y="19073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UAC enabled?</a:t>
            </a:r>
            <a:endParaRPr/>
          </a:p>
        </p:txBody>
      </p:sp>
      <p:sp>
        <p:nvSpPr>
          <p:cNvPr id="1391" name="Google Shape;1391;p77"/>
          <p:cNvSpPr txBox="1"/>
          <p:nvPr>
            <p:ph idx="1" type="subTitle"/>
          </p:nvPr>
        </p:nvSpPr>
        <p:spPr>
          <a:xfrm>
            <a:off x="-12" y="30622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subnets is your victim attached to? </a:t>
            </a:r>
            <a:endParaRPr/>
          </a:p>
        </p:txBody>
      </p:sp>
      <p:sp>
        <p:nvSpPr>
          <p:cNvPr id="1392" name="Google Shape;1392;p77"/>
          <p:cNvSpPr txBox="1"/>
          <p:nvPr>
            <p:ph idx="3" type="body"/>
          </p:nvPr>
        </p:nvSpPr>
        <p:spPr>
          <a:xfrm>
            <a:off x="0" y="1077326"/>
            <a:ext cx="9144000" cy="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The compromised use has SYSTEM privileges. 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and Enumeration Review</a:t>
            </a:r>
            <a:endParaRPr/>
          </a:p>
        </p:txBody>
      </p:sp>
      <p:sp>
        <p:nvSpPr>
          <p:cNvPr id="1398" name="Google Shape;1398;p78"/>
          <p:cNvSpPr txBox="1"/>
          <p:nvPr>
            <p:ph idx="1" type="subTitle"/>
          </p:nvPr>
        </p:nvSpPr>
        <p:spPr>
          <a:xfrm>
            <a:off x="-87" y="666150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privilege level does your compromised user have?</a:t>
            </a:r>
            <a:endParaRPr/>
          </a:p>
        </p:txBody>
      </p:sp>
      <p:sp>
        <p:nvSpPr>
          <p:cNvPr id="1399" name="Google Shape;1399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0" name="Google Shape;1400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8"/>
          <p:cNvSpPr txBox="1"/>
          <p:nvPr>
            <p:ph idx="1" type="subTitle"/>
          </p:nvPr>
        </p:nvSpPr>
        <p:spPr>
          <a:xfrm>
            <a:off x="-75" y="19073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UAC enabled?</a:t>
            </a:r>
            <a:endParaRPr/>
          </a:p>
        </p:txBody>
      </p:sp>
      <p:sp>
        <p:nvSpPr>
          <p:cNvPr id="1402" name="Google Shape;1402;p78"/>
          <p:cNvSpPr txBox="1"/>
          <p:nvPr>
            <p:ph idx="1" type="subTitle"/>
          </p:nvPr>
        </p:nvSpPr>
        <p:spPr>
          <a:xfrm>
            <a:off x="-12" y="30622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subnets is your victim attached to? </a:t>
            </a:r>
            <a:endParaRPr/>
          </a:p>
        </p:txBody>
      </p:sp>
      <p:sp>
        <p:nvSpPr>
          <p:cNvPr id="1403" name="Google Shape;1403;p78"/>
          <p:cNvSpPr txBox="1"/>
          <p:nvPr>
            <p:ph idx="3" type="body"/>
          </p:nvPr>
        </p:nvSpPr>
        <p:spPr>
          <a:xfrm>
            <a:off x="0" y="1077326"/>
            <a:ext cx="9144000" cy="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The compromised use has SYSTEM privileges. </a:t>
            </a:r>
            <a:endParaRPr sz="1800">
              <a:highlight>
                <a:srgbClr val="FFFF00"/>
              </a:highlight>
            </a:endParaRPr>
          </a:p>
        </p:txBody>
      </p:sp>
      <p:sp>
        <p:nvSpPr>
          <p:cNvPr id="1404" name="Google Shape;1404;p78"/>
          <p:cNvSpPr txBox="1"/>
          <p:nvPr>
            <p:ph idx="3" type="body"/>
          </p:nvPr>
        </p:nvSpPr>
        <p:spPr>
          <a:xfrm>
            <a:off x="12300" y="2335126"/>
            <a:ext cx="9144000" cy="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UAS is not enabled. 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and Enumeration Review</a:t>
            </a:r>
            <a:endParaRPr/>
          </a:p>
        </p:txBody>
      </p:sp>
      <p:sp>
        <p:nvSpPr>
          <p:cNvPr id="1410" name="Google Shape;1410;p79"/>
          <p:cNvSpPr txBox="1"/>
          <p:nvPr>
            <p:ph idx="1" type="subTitle"/>
          </p:nvPr>
        </p:nvSpPr>
        <p:spPr>
          <a:xfrm>
            <a:off x="-87" y="666150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privilege level does your compromised user have?</a:t>
            </a:r>
            <a:endParaRPr/>
          </a:p>
        </p:txBody>
      </p:sp>
      <p:sp>
        <p:nvSpPr>
          <p:cNvPr id="1411" name="Google Shape;1411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2" name="Google Shape;1412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9"/>
          <p:cNvSpPr txBox="1"/>
          <p:nvPr>
            <p:ph idx="1" type="subTitle"/>
          </p:nvPr>
        </p:nvSpPr>
        <p:spPr>
          <a:xfrm>
            <a:off x="-75" y="19073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UAC enabled?</a:t>
            </a:r>
            <a:endParaRPr/>
          </a:p>
        </p:txBody>
      </p:sp>
      <p:sp>
        <p:nvSpPr>
          <p:cNvPr id="1414" name="Google Shape;1414;p79"/>
          <p:cNvSpPr txBox="1"/>
          <p:nvPr>
            <p:ph idx="1" type="subTitle"/>
          </p:nvPr>
        </p:nvSpPr>
        <p:spPr>
          <a:xfrm>
            <a:off x="-12" y="3062263"/>
            <a:ext cx="9144000" cy="291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subnets is your victim attached to? </a:t>
            </a:r>
            <a:endParaRPr/>
          </a:p>
        </p:txBody>
      </p:sp>
      <p:sp>
        <p:nvSpPr>
          <p:cNvPr id="1415" name="Google Shape;1415;p79"/>
          <p:cNvSpPr txBox="1"/>
          <p:nvPr>
            <p:ph idx="3" type="body"/>
          </p:nvPr>
        </p:nvSpPr>
        <p:spPr>
          <a:xfrm>
            <a:off x="0" y="1077326"/>
            <a:ext cx="9144000" cy="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The compromised use has SYSTEM privileges. </a:t>
            </a:r>
            <a:endParaRPr sz="1800">
              <a:highlight>
                <a:srgbClr val="FFFF00"/>
              </a:highlight>
            </a:endParaRPr>
          </a:p>
        </p:txBody>
      </p:sp>
      <p:sp>
        <p:nvSpPr>
          <p:cNvPr id="1416" name="Google Shape;1416;p79"/>
          <p:cNvSpPr txBox="1"/>
          <p:nvPr>
            <p:ph idx="3" type="body"/>
          </p:nvPr>
        </p:nvSpPr>
        <p:spPr>
          <a:xfrm>
            <a:off x="12300" y="2335126"/>
            <a:ext cx="9144000" cy="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UAS is not enabled. </a:t>
            </a:r>
            <a:endParaRPr sz="1800">
              <a:highlight>
                <a:srgbClr val="FFFF00"/>
              </a:highlight>
            </a:endParaRPr>
          </a:p>
        </p:txBody>
      </p:sp>
      <p:sp>
        <p:nvSpPr>
          <p:cNvPr id="1417" name="Google Shape;1417;p79"/>
          <p:cNvSpPr txBox="1"/>
          <p:nvPr>
            <p:ph idx="3" type="body"/>
          </p:nvPr>
        </p:nvSpPr>
        <p:spPr>
          <a:xfrm>
            <a:off x="-75" y="3646164"/>
            <a:ext cx="9144000" cy="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The victim is attached to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10.10.10.0/24</a:t>
            </a:r>
            <a:r>
              <a:rPr lang="en" sz="1800">
                <a:highlight>
                  <a:srgbClr val="FFFF00"/>
                </a:highlight>
              </a:rPr>
              <a:t> and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172.16.0.0/24</a:t>
            </a:r>
            <a:r>
              <a:rPr lang="en" sz="1800">
                <a:highlight>
                  <a:srgbClr val="FFFF00"/>
                </a:highlight>
              </a:rPr>
              <a:t>.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Note that the next logical step is to pivot into the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172.16.0.0/24</a:t>
            </a:r>
            <a:r>
              <a:rPr lang="en" sz="1800">
                <a:highlight>
                  <a:srgbClr val="FFFF00"/>
                </a:highlight>
              </a:rPr>
              <a:t> subnet. 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3" name="Google Shape;1423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80"/>
          <p:cNvSpPr txBox="1"/>
          <p:nvPr/>
        </p:nvSpPr>
        <p:spPr>
          <a:xfrm>
            <a:off x="2637600" y="3558325"/>
            <a:ext cx="38688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Scanning and Enumeration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Overview</a:t>
            </a:r>
            <a:endParaRPr/>
          </a:p>
        </p:txBody>
      </p:sp>
      <p:sp>
        <p:nvSpPr>
          <p:cNvPr id="1039" name="Google Shape;1039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the malware in the world is written for Windows:</a:t>
            </a:r>
            <a:endParaRPr/>
          </a:p>
        </p:txBody>
      </p:sp>
      <p:sp>
        <p:nvSpPr>
          <p:cNvPr id="1040" name="Google Shape;1040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1" name="Google Shape;1041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Windows 7, 8, 10</a:t>
            </a:r>
            <a:r>
              <a:rPr lang="en" sz="1800"/>
              <a:t> and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Windows Se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r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ver</a:t>
            </a:r>
            <a:r>
              <a:rPr lang="en" sz="1800"/>
              <a:t> are all versions of Windows still commonly used in corporate environments. 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Attackers will look into exploiting windows servers and desktop machines of corporate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end users</a:t>
            </a:r>
            <a:r>
              <a:rPr lang="en" sz="1800"/>
              <a:t>. 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Window machines are used for productivity tools like Mail and Office, but also for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file sharing</a:t>
            </a:r>
            <a:r>
              <a:rPr lang="en" sz="1800"/>
              <a:t> and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printer sharing</a:t>
            </a:r>
            <a:r>
              <a:rPr lang="en" sz="1800"/>
              <a:t>. 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1800"/>
              </a:spcBef>
              <a:spcAft>
                <a:spcPts val="1800"/>
              </a:spcAft>
              <a:buSzPts val="1800"/>
              <a:buChar char="●"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Workspaces</a:t>
            </a:r>
            <a:r>
              <a:rPr lang="en" sz="1800"/>
              <a:t> are a Microsoft-coined name for peer-to-peer network of Windows computers. </a:t>
            </a:r>
            <a:endParaRPr sz="1800"/>
          </a:p>
        </p:txBody>
      </p:sp>
      <p:sp>
        <p:nvSpPr>
          <p:cNvPr id="1043" name="Google Shape;1043;p54"/>
          <p:cNvSpPr/>
          <p:nvPr/>
        </p:nvSpPr>
        <p:spPr>
          <a:xfrm>
            <a:off x="502975" y="1284250"/>
            <a:ext cx="261900" cy="285000"/>
          </a:xfrm>
          <a:prstGeom prst="rect">
            <a:avLst/>
          </a:prstGeom>
          <a:solidFill>
            <a:srgbClr val="EA5D0B"/>
          </a:solidFill>
          <a:ln cap="flat" cmpd="sng" w="9525">
            <a:solidFill>
              <a:srgbClr val="EA5D0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4"/>
          <p:cNvSpPr/>
          <p:nvPr/>
        </p:nvSpPr>
        <p:spPr>
          <a:xfrm>
            <a:off x="502975" y="2192350"/>
            <a:ext cx="261900" cy="2850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AFC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4"/>
          <p:cNvSpPr/>
          <p:nvPr/>
        </p:nvSpPr>
        <p:spPr>
          <a:xfrm>
            <a:off x="502975" y="3100450"/>
            <a:ext cx="261900" cy="2850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54"/>
          <p:cNvSpPr/>
          <p:nvPr/>
        </p:nvSpPr>
        <p:spPr>
          <a:xfrm>
            <a:off x="502975" y="4008550"/>
            <a:ext cx="261900" cy="2850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2"/>
          <p:cNvSpPr txBox="1"/>
          <p:nvPr>
            <p:ph type="title"/>
          </p:nvPr>
        </p:nvSpPr>
        <p:spPr>
          <a:xfrm>
            <a:off x="274350" y="1944375"/>
            <a:ext cx="8595300" cy="19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Dumping Credentials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the Hash</a:t>
            </a:r>
            <a:endParaRPr/>
          </a:p>
        </p:txBody>
      </p:sp>
      <p:sp>
        <p:nvSpPr>
          <p:cNvPr id="1435" name="Google Shape;1435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6" name="Google Shape;1436;p8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7" name="Google Shape;1437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8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Meterpreter shells provide reconnaissance commands that automate cumbersome enumeration tasks. </a:t>
            </a:r>
            <a:endParaRPr sz="3000"/>
          </a:p>
        </p:txBody>
      </p:sp>
      <p:sp>
        <p:nvSpPr>
          <p:cNvPr id="1443" name="Google Shape;1443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4" name="Google Shape;1444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</a:t>
            </a:r>
            <a:endParaRPr/>
          </a:p>
        </p:txBody>
      </p:sp>
      <p:sp>
        <p:nvSpPr>
          <p:cNvPr id="1450" name="Google Shape;1450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next section, we’ll cover, review and demo the following: </a:t>
            </a:r>
            <a:endParaRPr/>
          </a:p>
        </p:txBody>
      </p:sp>
      <p:sp>
        <p:nvSpPr>
          <p:cNvPr id="1451" name="Google Shape;1451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2" name="Google Shape;1452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8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kinds of information attackers typically gather</a:t>
            </a:r>
            <a:endParaRPr/>
          </a:p>
        </p:txBody>
      </p:sp>
      <p:sp>
        <p:nvSpPr>
          <p:cNvPr id="1454" name="Google Shape;1454;p8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Meterpreter to gather information</a:t>
            </a:r>
            <a:endParaRPr/>
          </a:p>
        </p:txBody>
      </p:sp>
      <p:sp>
        <p:nvSpPr>
          <p:cNvPr id="1455" name="Google Shape;1455;p8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Metasploit modules to gather information</a:t>
            </a:r>
            <a:endParaRPr/>
          </a:p>
        </p:txBody>
      </p:sp>
      <p:sp>
        <p:nvSpPr>
          <p:cNvPr id="1456" name="Google Shape;1456;p8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stolen credentials to impersonate another user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 Data About the Compromised Host</a:t>
            </a:r>
            <a:endParaRPr/>
          </a:p>
        </p:txBody>
      </p:sp>
      <p:sp>
        <p:nvSpPr>
          <p:cNvPr id="1462" name="Google Shape;1462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Metasploit provides </a:t>
            </a:r>
            <a:r>
              <a:rPr lang="en"/>
              <a:t>provides modules for post-exploitation data enumeration of the following: </a:t>
            </a:r>
            <a:r>
              <a:rPr lang="en"/>
              <a:t> </a:t>
            </a:r>
            <a:endParaRPr/>
          </a:p>
        </p:txBody>
      </p:sp>
      <p:sp>
        <p:nvSpPr>
          <p:cNvPr id="1463" name="Google Shape;1463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4" name="Google Shape;1464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85"/>
          <p:cNvSpPr txBox="1"/>
          <p:nvPr>
            <p:ph idx="3" type="body"/>
          </p:nvPr>
        </p:nvSpPr>
        <p:spPr>
          <a:xfrm>
            <a:off x="175" y="1522200"/>
            <a:ext cx="9144000" cy="3384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System information 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(OS and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kernel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version, architecture)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Network information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(list all attached interfaces and ip addresses)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Service information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(list all services, including those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only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running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locally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Installed application</a:t>
            </a:r>
            <a:endParaRPr sz="1800"/>
          </a:p>
          <a:p>
            <a:pPr indent="-342900" lvl="0" marL="457200" rtl="0" algn="l">
              <a:spcBef>
                <a:spcPts val="15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 information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(list all system user)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1500"/>
              </a:spcBef>
              <a:spcAft>
                <a:spcPts val="1500"/>
              </a:spcAft>
              <a:buSzPts val="1800"/>
              <a:buChar char="●"/>
            </a:pPr>
            <a:r>
              <a:rPr lang="en" sz="1800"/>
              <a:t>Credentials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(list any hashed user passwords; look for credentials stored in configuration files and installed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applications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1" name="Google Shape;1471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8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Running </a:t>
            </a:r>
            <a:r>
              <a:rPr lang="en">
                <a:solidFill>
                  <a:srgbClr val="F1C232"/>
                </a:solidFill>
              </a:rPr>
              <a:t>Gather Modules through Meterpreter Session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 Modules </a:t>
            </a:r>
            <a:endParaRPr/>
          </a:p>
        </p:txBody>
      </p:sp>
      <p:sp>
        <p:nvSpPr>
          <p:cNvPr id="1478" name="Google Shape;1478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modules are </a:t>
            </a:r>
            <a:r>
              <a:rPr lang="en"/>
              <a:t>particularly</a:t>
            </a:r>
            <a:r>
              <a:rPr lang="en"/>
              <a:t> useful against Windows: </a:t>
            </a:r>
            <a:endParaRPr/>
          </a:p>
        </p:txBody>
      </p:sp>
      <p:sp>
        <p:nvSpPr>
          <p:cNvPr id="1479" name="Google Shape;1479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0" name="Google Shape;1480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87"/>
          <p:cNvSpPr txBox="1"/>
          <p:nvPr>
            <p:ph idx="3" type="body"/>
          </p:nvPr>
        </p:nvSpPr>
        <p:spPr>
          <a:xfrm>
            <a:off x="175" y="1256425"/>
            <a:ext cx="9144000" cy="3650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post/windows/gather/enum_services</a:t>
            </a:r>
            <a:r>
              <a:rPr lang="en">
                <a:solidFill>
                  <a:srgbClr val="0000FF"/>
                </a:solidFill>
                <a:highlight>
                  <a:srgbClr val="F3F3F3"/>
                </a:highlight>
              </a:rPr>
              <a:t>:</a:t>
            </a:r>
            <a:r>
              <a:rPr lang="en">
                <a:highlight>
                  <a:srgbClr val="FFFFFF"/>
                </a:highlight>
              </a:rPr>
              <a:t> 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Enumerate service information. This is 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</a:rPr>
              <a:t>important for adequately profiling the target machine, as well as identifying opportunities for exploiting unquoted service paths for privilege escalation. 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post/windows/gather/enum_shares</a:t>
            </a:r>
            <a:r>
              <a:rPr lang="en">
                <a:solidFill>
                  <a:srgbClr val="0000FF"/>
                </a:solidFill>
                <a:highlight>
                  <a:srgbClr val="F3F3F3"/>
                </a:highlight>
              </a:rPr>
              <a:t>: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Enumerate file shares.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Pentesters can use public shares to pivot between subnets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post/windows/gather/win_privs</a:t>
            </a:r>
            <a:r>
              <a:rPr lang="en">
                <a:solidFill>
                  <a:srgbClr val="0000FF"/>
                </a:solidFill>
                <a:highlight>
                  <a:srgbClr val="F3F3F3"/>
                </a:highlight>
              </a:rPr>
              <a:t>: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Prints information about privileges you have on the target machine.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post/windows/gather/credentials/sso: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Dump single sign-on credentials in plaintext.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Requires admin privileges on target machine.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7" name="Google Shape;1487;p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Searching for </a:t>
            </a:r>
            <a:r>
              <a:rPr lang="en">
                <a:solidFill>
                  <a:srgbClr val="F1C232"/>
                </a:solidFill>
              </a:rPr>
              <a:t>Information</a:t>
            </a:r>
            <a:r>
              <a:rPr lang="en">
                <a:solidFill>
                  <a:srgbClr val="F1C232"/>
                </a:solidFill>
              </a:rPr>
              <a:t> </a:t>
            </a:r>
            <a:r>
              <a:rPr lang="en">
                <a:solidFill>
                  <a:srgbClr val="F1C232"/>
                </a:solidFill>
              </a:rPr>
              <a:t>Gather Modules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489" name="Google Shape;1489;p88"/>
          <p:cNvSpPr txBox="1"/>
          <p:nvPr/>
        </p:nvSpPr>
        <p:spPr>
          <a:xfrm>
            <a:off x="2913900" y="1098150"/>
            <a:ext cx="2446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 Medium"/>
                <a:ea typeface="Roboto Mono Medium"/>
                <a:cs typeface="Roboto Mono Medium"/>
                <a:sym typeface="Roboto Mono Medium"/>
              </a:rPr>
              <a:t>search post/[OS]/gather</a:t>
            </a:r>
            <a:endParaRPr sz="12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5" name="Google Shape;1495;p8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8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Using</a:t>
            </a:r>
            <a:r>
              <a:rPr lang="en">
                <a:solidFill>
                  <a:srgbClr val="F1C232"/>
                </a:solidFill>
              </a:rPr>
              <a:t> Information Gather Modules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497" name="Google Shape;1497;p89"/>
          <p:cNvSpPr txBox="1"/>
          <p:nvPr/>
        </p:nvSpPr>
        <p:spPr>
          <a:xfrm>
            <a:off x="3066100" y="1000300"/>
            <a:ext cx="2446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 Medium"/>
                <a:ea typeface="Roboto Mono Medium"/>
                <a:cs typeface="Roboto Mono Medium"/>
                <a:sym typeface="Roboto Mono Medium"/>
              </a:rPr>
              <a:t>use</a:t>
            </a:r>
            <a:endParaRPr sz="12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 Medium"/>
                <a:ea typeface="Roboto Mono Medium"/>
                <a:cs typeface="Roboto Mono Medium"/>
                <a:sym typeface="Roboto Mono Medium"/>
              </a:rPr>
              <a:t>set</a:t>
            </a:r>
            <a:endParaRPr sz="12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 Medium"/>
                <a:ea typeface="Roboto Mono Medium"/>
                <a:cs typeface="Roboto Mono Medium"/>
                <a:sym typeface="Roboto Mono Medium"/>
              </a:rPr>
              <a:t>r</a:t>
            </a:r>
            <a:r>
              <a:rPr lang="en" sz="1200">
                <a:latin typeface="Roboto Mono Medium"/>
                <a:ea typeface="Roboto Mono Medium"/>
                <a:cs typeface="Roboto Mono Medium"/>
                <a:sym typeface="Roboto Mono Medium"/>
              </a:rPr>
              <a:t>un </a:t>
            </a:r>
            <a:endParaRPr sz="12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Pass the Hash</a:t>
            </a:r>
            <a:endParaRPr/>
          </a:p>
        </p:txBody>
      </p:sp>
      <p:sp>
        <p:nvSpPr>
          <p:cNvPr id="1503" name="Google Shape;150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 Pass the Hash attack allows an attacker to login as another user by using their password hash, </a:t>
            </a:r>
            <a:r>
              <a:rPr i="1" lang="en" sz="1600">
                <a:solidFill>
                  <a:schemeClr val="dk1"/>
                </a:solidFill>
              </a:rPr>
              <a:t>not </a:t>
            </a:r>
            <a:r>
              <a:rPr lang="en" sz="1600">
                <a:solidFill>
                  <a:schemeClr val="dk1"/>
                </a:solidFill>
              </a:rPr>
              <a:t>their cleartext password. 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5" name="Google Shape;1505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9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When a user joins a Windows Domain, they need to provide their password to log in. </a:t>
            </a:r>
            <a:endParaRPr/>
          </a:p>
        </p:txBody>
      </p:sp>
      <p:sp>
        <p:nvSpPr>
          <p:cNvPr id="1507" name="Google Shape;1507;p9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OS uses the password to generate an LM or NTLM hash</a:t>
            </a:r>
            <a:endParaRPr/>
          </a:p>
        </p:txBody>
      </p:sp>
      <p:sp>
        <p:nvSpPr>
          <p:cNvPr id="1508" name="Google Shape;1508;p9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Then, the OS sends the hash to the authentication server to prove the user’s identity. </a:t>
            </a:r>
            <a:endParaRPr/>
          </a:p>
        </p:txBody>
      </p:sp>
      <p:sp>
        <p:nvSpPr>
          <p:cNvPr id="1509" name="Google Shape;1509;p9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LM and NTLM do not require user’s password. Having a user’s hash is enough to break the protocol and impersonate another user. </a:t>
            </a:r>
            <a:endParaRPr/>
          </a:p>
        </p:txBody>
      </p:sp>
      <p:sp>
        <p:nvSpPr>
          <p:cNvPr id="1510" name="Google Shape;1510;p9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Metasploit’s 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exploit/windows/smb/psexev</a:t>
            </a:r>
            <a:r>
              <a:rPr lang="en" sz="1300"/>
              <a:t> module allows you to use password hashes gathered with 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o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st/windows/gather/hashdump</a:t>
            </a:r>
            <a:r>
              <a:rPr lang="en" sz="1300"/>
              <a:t> to gain access to other machines.</a:t>
            </a:r>
            <a:r>
              <a:rPr lang="en"/>
              <a:t> </a:t>
            </a:r>
            <a:endParaRPr/>
          </a:p>
        </p:txBody>
      </p:sp>
      <p:sp>
        <p:nvSpPr>
          <p:cNvPr id="1511" name="Google Shape;1511;p90"/>
          <p:cNvSpPr/>
          <p:nvPr/>
        </p:nvSpPr>
        <p:spPr>
          <a:xfrm>
            <a:off x="392625" y="4039975"/>
            <a:ext cx="873600" cy="7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2" name="Google Shape;151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25" y="4075875"/>
            <a:ext cx="726300" cy="7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NetBIOS-over-TCP</a:t>
            </a:r>
            <a:endParaRPr/>
          </a:p>
        </p:txBody>
      </p:sp>
      <p:sp>
        <p:nvSpPr>
          <p:cNvPr id="1052" name="Google Shape;1052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Basic Input / Output System is a protocol used for </a:t>
            </a:r>
            <a:r>
              <a:rPr lang="en"/>
              <a:t>several</a:t>
            </a:r>
            <a:r>
              <a:rPr lang="en"/>
              <a:t> services, including one that allows Window machines to share files over a network. </a:t>
            </a:r>
            <a:endParaRPr/>
          </a:p>
        </p:txBody>
      </p:sp>
      <p:sp>
        <p:nvSpPr>
          <p:cNvPr id="1053" name="Google Shape;1053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4" name="Google Shape;1054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5"/>
          <p:cNvSpPr txBox="1"/>
          <p:nvPr>
            <p:ph idx="3" type="body"/>
          </p:nvPr>
        </p:nvSpPr>
        <p:spPr>
          <a:xfrm>
            <a:off x="175" y="1474325"/>
            <a:ext cx="9144000" cy="3432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OSI Session Layer protocol (Layer 5) that uses three ports: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1C7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137: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/>
              <a:t>Used for NetBIOS’s name resolution service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138: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/>
              <a:t>Used for NetBIOS Datagram Service (NBDS) to send messages between machines.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139: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/>
              <a:t>Used to create a session between two machines and share files using Server </a:t>
            </a:r>
            <a:endParaRPr sz="1600"/>
          </a:p>
          <a:p>
            <a:pPr indent="45720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   Message Block protocol (SMP). </a:t>
            </a:r>
            <a:endParaRPr sz="1600"/>
          </a:p>
        </p:txBody>
      </p:sp>
      <p:sp>
        <p:nvSpPr>
          <p:cNvPr id="1056" name="Google Shape;1056;p55"/>
          <p:cNvSpPr/>
          <p:nvPr/>
        </p:nvSpPr>
        <p:spPr>
          <a:xfrm>
            <a:off x="9401550" y="760450"/>
            <a:ext cx="176100" cy="165900"/>
          </a:xfrm>
          <a:prstGeom prst="rect">
            <a:avLst/>
          </a:prstGeom>
          <a:solidFill>
            <a:srgbClr val="EA7109"/>
          </a:solidFill>
          <a:ln cap="flat" cmpd="sng" w="9525">
            <a:solidFill>
              <a:srgbClr val="EA71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5"/>
          <p:cNvSpPr/>
          <p:nvPr/>
        </p:nvSpPr>
        <p:spPr>
          <a:xfrm>
            <a:off x="9577650" y="760450"/>
            <a:ext cx="176100" cy="1659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AFC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5"/>
          <p:cNvSpPr/>
          <p:nvPr/>
        </p:nvSpPr>
        <p:spPr>
          <a:xfrm>
            <a:off x="9401550" y="926350"/>
            <a:ext cx="176100" cy="1659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5"/>
          <p:cNvSpPr/>
          <p:nvPr/>
        </p:nvSpPr>
        <p:spPr>
          <a:xfrm>
            <a:off x="9577650" y="926350"/>
            <a:ext cx="176100" cy="165900"/>
          </a:xfrm>
          <a:prstGeom prst="rect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55"/>
          <p:cNvCxnSpPr/>
          <p:nvPr/>
        </p:nvCxnSpPr>
        <p:spPr>
          <a:xfrm flipH="1" rot="10800000">
            <a:off x="9396025" y="924600"/>
            <a:ext cx="361800" cy="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55"/>
          <p:cNvCxnSpPr/>
          <p:nvPr/>
        </p:nvCxnSpPr>
        <p:spPr>
          <a:xfrm rot="10800000">
            <a:off x="9574750" y="757075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 Minutes</a:t>
            </a:r>
            <a:endParaRPr/>
          </a:p>
        </p:txBody>
      </p:sp>
      <p:sp>
        <p:nvSpPr>
          <p:cNvPr id="1518" name="Google Shape;1518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9" name="Google Shape;1519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9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Dumping Credentials and Passing the Hash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students will use post modules to gather information about their compromised host.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6" name="Google Shape;1526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92"/>
          <p:cNvSpPr txBox="1"/>
          <p:nvPr/>
        </p:nvSpPr>
        <p:spPr>
          <a:xfrm>
            <a:off x="2637600" y="3558325"/>
            <a:ext cx="38688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Dumping Credentials 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Passing the Hash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Dumping Credentials and Passing the Hash Review</a:t>
            </a:r>
            <a:endParaRPr/>
          </a:p>
        </p:txBody>
      </p:sp>
      <p:sp>
        <p:nvSpPr>
          <p:cNvPr id="1533" name="Google Shape;1533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Takeaways:</a:t>
            </a:r>
            <a:endParaRPr/>
          </a:p>
        </p:txBody>
      </p:sp>
      <p:sp>
        <p:nvSpPr>
          <p:cNvPr id="1534" name="Google Shape;1534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5" name="Google Shape;1535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93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utoroute</a:t>
            </a:r>
            <a:r>
              <a:rPr lang="en" sz="1800"/>
              <a:t> module allows you to run scans from your compromised host. Then, we can interact with subnets that the attacking machine cannot directly access.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psexec</a:t>
            </a:r>
            <a:r>
              <a:rPr lang="en" sz="1800"/>
              <a:t> module can be used to exploit a vulnerable SMB server. </a:t>
            </a:r>
            <a:endParaRPr sz="1800"/>
          </a:p>
          <a:p>
            <a:pPr indent="-342900" lvl="1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highlight>
                  <a:srgbClr val="FFFFFF"/>
                </a:highlight>
              </a:rPr>
              <a:t>In particular, you use the credentials discovered from your previous information gathering to gain administrator privileges via a </a:t>
            </a:r>
            <a:r>
              <a:rPr i="1" lang="en" sz="1800">
                <a:highlight>
                  <a:srgbClr val="FFFFFF"/>
                </a:highlight>
              </a:rPr>
              <a:t>pass the hash </a:t>
            </a:r>
            <a:r>
              <a:rPr lang="en" sz="1800">
                <a:highlight>
                  <a:srgbClr val="FFFFFF"/>
                </a:highlight>
              </a:rPr>
              <a:t>attack. </a:t>
            </a:r>
            <a:endParaRPr sz="1800"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The module dumps user credentials in plain text. </a:t>
            </a:r>
            <a:endParaRPr sz="1800"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Running </a:t>
            </a:r>
            <a:r>
              <a:rPr lang="en" sz="1800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psexec</a:t>
            </a:r>
            <a:r>
              <a:rPr lang="en" sz="1800">
                <a:highlight>
                  <a:srgbClr val="FFFFFF"/>
                </a:highlight>
              </a:rPr>
              <a:t> grants a SYSTEM shell on the Windows target. 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Dumping Credentials and Passing the Hash Review</a:t>
            </a:r>
            <a:endParaRPr/>
          </a:p>
        </p:txBody>
      </p:sp>
      <p:sp>
        <p:nvSpPr>
          <p:cNvPr id="1542" name="Google Shape;154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Takeaways:</a:t>
            </a:r>
            <a:endParaRPr/>
          </a:p>
        </p:txBody>
      </p:sp>
      <p:sp>
        <p:nvSpPr>
          <p:cNvPr id="1543" name="Google Shape;1543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4" name="Google Shape;1544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94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Since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post/windows/gather/credentials/sso</a:t>
            </a:r>
            <a:r>
              <a:rPr lang="en" sz="1800"/>
              <a:t> module dumps credentials in plaintext, they can be used to login as another user directly. </a:t>
            </a:r>
            <a:endParaRPr sz="1800"/>
          </a:p>
          <a:p>
            <a:pPr indent="-342900" lvl="1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 other words, we can gain access via the Windows login screen, instead of leveraging 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psexec</a:t>
            </a:r>
            <a:r>
              <a:rPr lang="en" sz="1800"/>
              <a:t> module to break in remotely. 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remote desktop protocol (RDP) allows us to view / interact with a target machine’s desktop through a GUI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Class Objectives</a:t>
            </a:r>
            <a:endParaRPr/>
          </a:p>
        </p:txBody>
      </p:sp>
      <p:sp>
        <p:nvSpPr>
          <p:cNvPr id="1551" name="Google Shape;1551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the end of class today, students will be able to:</a:t>
            </a:r>
            <a:endParaRPr/>
          </a:p>
        </p:txBody>
      </p:sp>
      <p:sp>
        <p:nvSpPr>
          <p:cNvPr id="1552" name="Google Shape;1552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3" name="Google Shape;1553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9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Exploit Windows machines with the Metasploit modules .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Gather data via SMB enumeration.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Leverage Meterpreter sessions to pillage data. </a:t>
            </a:r>
            <a:endParaRPr sz="2400"/>
          </a:p>
        </p:txBody>
      </p:sp>
      <p:sp>
        <p:nvSpPr>
          <p:cNvPr id="1555" name="Google Shape;1555;p95"/>
          <p:cNvSpPr/>
          <p:nvPr/>
        </p:nvSpPr>
        <p:spPr>
          <a:xfrm>
            <a:off x="513375" y="1382100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95"/>
          <p:cNvSpPr/>
          <p:nvPr/>
        </p:nvSpPr>
        <p:spPr>
          <a:xfrm>
            <a:off x="513375" y="1894313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95"/>
          <p:cNvSpPr/>
          <p:nvPr/>
        </p:nvSpPr>
        <p:spPr>
          <a:xfrm>
            <a:off x="513375" y="2457300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Message Block </a:t>
            </a:r>
            <a:endParaRPr/>
          </a:p>
        </p:txBody>
      </p:sp>
      <p:sp>
        <p:nvSpPr>
          <p:cNvPr id="1067" name="Google Shape;1067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SMB is the standard protocol used for sharing files, disks, and directories between Windows machines in the same workgroup. </a:t>
            </a:r>
            <a:endParaRPr/>
          </a:p>
        </p:txBody>
      </p:sp>
      <p:sp>
        <p:nvSpPr>
          <p:cNvPr id="1068" name="Google Shape;1068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6"/>
          <p:cNvSpPr/>
          <p:nvPr/>
        </p:nvSpPr>
        <p:spPr>
          <a:xfrm>
            <a:off x="837738" y="1425325"/>
            <a:ext cx="831300" cy="533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1071" name="Google Shape;1071;p56"/>
          <p:cNvSpPr/>
          <p:nvPr/>
        </p:nvSpPr>
        <p:spPr>
          <a:xfrm>
            <a:off x="5989918" y="1425325"/>
            <a:ext cx="631500" cy="533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AFC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Server</a:t>
            </a:r>
            <a:endParaRPr sz="1100"/>
          </a:p>
        </p:txBody>
      </p:sp>
      <p:cxnSp>
        <p:nvCxnSpPr>
          <p:cNvPr id="1072" name="Google Shape;1072;p56"/>
          <p:cNvCxnSpPr>
            <a:stCxn id="1070" idx="2"/>
          </p:cNvCxnSpPr>
          <p:nvPr/>
        </p:nvCxnSpPr>
        <p:spPr>
          <a:xfrm>
            <a:off x="1253388" y="1959025"/>
            <a:ext cx="5700" cy="27033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56"/>
          <p:cNvCxnSpPr/>
          <p:nvPr/>
        </p:nvCxnSpPr>
        <p:spPr>
          <a:xfrm>
            <a:off x="6303527" y="1959025"/>
            <a:ext cx="4200" cy="2703300"/>
          </a:xfrm>
          <a:prstGeom prst="straightConnector1">
            <a:avLst/>
          </a:prstGeom>
          <a:noFill/>
          <a:ln cap="flat" cmpd="sng" w="38100">
            <a:solidFill>
              <a:srgbClr val="AFCA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56"/>
          <p:cNvSpPr/>
          <p:nvPr/>
        </p:nvSpPr>
        <p:spPr>
          <a:xfrm>
            <a:off x="1546050" y="1976250"/>
            <a:ext cx="6119400" cy="4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asks to share files with a server using its NetBIOS name over UDP port 137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5" name="Google Shape;1075;p56"/>
          <p:cNvSpPr/>
          <p:nvPr/>
        </p:nvSpPr>
        <p:spPr>
          <a:xfrm>
            <a:off x="1669050" y="2850650"/>
            <a:ext cx="4593000" cy="533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and Server setup TCP connection over port 139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6"/>
          <p:cNvSpPr/>
          <p:nvPr/>
        </p:nvSpPr>
        <p:spPr>
          <a:xfrm>
            <a:off x="1302987" y="3345101"/>
            <a:ext cx="4506300" cy="516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and Server setup a NetBIOS session over TCP connection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56"/>
          <p:cNvSpPr/>
          <p:nvPr/>
        </p:nvSpPr>
        <p:spPr>
          <a:xfrm>
            <a:off x="1755736" y="3860986"/>
            <a:ext cx="4506300" cy="516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and Server negotiate the use of SMB over the TCP connection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56"/>
          <p:cNvSpPr/>
          <p:nvPr/>
        </p:nvSpPr>
        <p:spPr>
          <a:xfrm>
            <a:off x="1321733" y="4346625"/>
            <a:ext cx="4506300" cy="516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logs on to the server and accesses files from the SMB file share.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56"/>
          <p:cNvSpPr/>
          <p:nvPr/>
        </p:nvSpPr>
        <p:spPr>
          <a:xfrm>
            <a:off x="7490543" y="1425325"/>
            <a:ext cx="631500" cy="533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WINS Server</a:t>
            </a:r>
            <a:endParaRPr sz="1100"/>
          </a:p>
        </p:txBody>
      </p:sp>
      <p:cxnSp>
        <p:nvCxnSpPr>
          <p:cNvPr id="1080" name="Google Shape;1080;p56"/>
          <p:cNvCxnSpPr/>
          <p:nvPr/>
        </p:nvCxnSpPr>
        <p:spPr>
          <a:xfrm>
            <a:off x="7804152" y="1959025"/>
            <a:ext cx="4200" cy="27033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1" name="Google Shape;1081;p56"/>
          <p:cNvSpPr/>
          <p:nvPr/>
        </p:nvSpPr>
        <p:spPr>
          <a:xfrm>
            <a:off x="1669050" y="2422562"/>
            <a:ext cx="5996400" cy="4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NetBIOS name is resolved to an IP Address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Message Block </a:t>
            </a:r>
            <a:endParaRPr/>
          </a:p>
        </p:txBody>
      </p:sp>
      <p:sp>
        <p:nvSpPr>
          <p:cNvPr id="1087" name="Google Shape;1087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typical SMB Attack:</a:t>
            </a:r>
            <a:endParaRPr/>
          </a:p>
        </p:txBody>
      </p:sp>
      <p:sp>
        <p:nvSpPr>
          <p:cNvPr id="1088" name="Google Shape;1088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9" name="Google Shape;108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57"/>
          <p:cNvSpPr/>
          <p:nvPr/>
        </p:nvSpPr>
        <p:spPr>
          <a:xfrm>
            <a:off x="837738" y="1425325"/>
            <a:ext cx="831300" cy="533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1091" name="Google Shape;1091;p57"/>
          <p:cNvSpPr/>
          <p:nvPr/>
        </p:nvSpPr>
        <p:spPr>
          <a:xfrm>
            <a:off x="5989918" y="1425325"/>
            <a:ext cx="631500" cy="533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AFC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Server</a:t>
            </a:r>
            <a:endParaRPr sz="1100"/>
          </a:p>
        </p:txBody>
      </p:sp>
      <p:cxnSp>
        <p:nvCxnSpPr>
          <p:cNvPr id="1092" name="Google Shape;1092;p57"/>
          <p:cNvCxnSpPr>
            <a:stCxn id="1090" idx="2"/>
          </p:cNvCxnSpPr>
          <p:nvPr/>
        </p:nvCxnSpPr>
        <p:spPr>
          <a:xfrm>
            <a:off x="1253388" y="1959025"/>
            <a:ext cx="5700" cy="27033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57"/>
          <p:cNvCxnSpPr/>
          <p:nvPr/>
        </p:nvCxnSpPr>
        <p:spPr>
          <a:xfrm>
            <a:off x="6303527" y="1959025"/>
            <a:ext cx="4200" cy="2703300"/>
          </a:xfrm>
          <a:prstGeom prst="straightConnector1">
            <a:avLst/>
          </a:prstGeom>
          <a:noFill/>
          <a:ln cap="flat" cmpd="sng" w="38100">
            <a:solidFill>
              <a:srgbClr val="AFCA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4" name="Google Shape;1094;p57"/>
          <p:cNvSpPr/>
          <p:nvPr/>
        </p:nvSpPr>
        <p:spPr>
          <a:xfrm>
            <a:off x="1546050" y="1976250"/>
            <a:ext cx="6119400" cy="4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asks to share files with a server using its NetBIOS name over UDP port 137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5" name="Google Shape;1095;p57"/>
          <p:cNvSpPr/>
          <p:nvPr/>
        </p:nvSpPr>
        <p:spPr>
          <a:xfrm>
            <a:off x="1670525" y="2850650"/>
            <a:ext cx="4591500" cy="533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and Server setup TCP connection over port 139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57"/>
          <p:cNvSpPr/>
          <p:nvPr/>
        </p:nvSpPr>
        <p:spPr>
          <a:xfrm>
            <a:off x="1302987" y="3345101"/>
            <a:ext cx="4506300" cy="516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 and Server setup a NetBIOS session over TCP connection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57"/>
          <p:cNvSpPr/>
          <p:nvPr/>
        </p:nvSpPr>
        <p:spPr>
          <a:xfrm>
            <a:off x="7490543" y="1425325"/>
            <a:ext cx="631500" cy="533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WINS Server</a:t>
            </a:r>
            <a:endParaRPr sz="1100"/>
          </a:p>
        </p:txBody>
      </p:sp>
      <p:cxnSp>
        <p:nvCxnSpPr>
          <p:cNvPr id="1098" name="Google Shape;1098;p57"/>
          <p:cNvCxnSpPr/>
          <p:nvPr/>
        </p:nvCxnSpPr>
        <p:spPr>
          <a:xfrm>
            <a:off x="7804152" y="1959025"/>
            <a:ext cx="4200" cy="27033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9" name="Google Shape;1099;p57"/>
          <p:cNvSpPr/>
          <p:nvPr/>
        </p:nvSpPr>
        <p:spPr>
          <a:xfrm>
            <a:off x="1669050" y="2422562"/>
            <a:ext cx="5996400" cy="4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NetBIOS name is resolved to an IP Address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57"/>
          <p:cNvSpPr/>
          <p:nvPr/>
        </p:nvSpPr>
        <p:spPr>
          <a:xfrm>
            <a:off x="1485563" y="3799750"/>
            <a:ext cx="45915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The client send the server malicious, malformed SMB request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57"/>
          <p:cNvSpPr/>
          <p:nvPr/>
        </p:nvSpPr>
        <p:spPr>
          <a:xfrm rot="2105183">
            <a:off x="5978055" y="3827087"/>
            <a:ext cx="456662" cy="488177"/>
          </a:xfrm>
          <a:prstGeom prst="irregularSeal1">
            <a:avLst/>
          </a:prstGeom>
          <a:solidFill>
            <a:srgbClr val="F1C232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57"/>
          <p:cNvSpPr/>
          <p:nvPr/>
        </p:nvSpPr>
        <p:spPr>
          <a:xfrm flipH="1">
            <a:off x="1360835" y="4296450"/>
            <a:ext cx="48333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If the server doesn’t properly check, it will try to use the malicious SMB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SMB Attack and Memory Errors</a:t>
            </a:r>
            <a:endParaRPr/>
          </a:p>
        </p:txBody>
      </p:sp>
      <p:sp>
        <p:nvSpPr>
          <p:cNvPr id="1108" name="Google Shape;1108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 attacker might send a request with special characters in order to “trick” the server into interpreting the request improperly or forcing it to crash.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09" name="Google Shape;1109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58"/>
          <p:cNvSpPr txBox="1"/>
          <p:nvPr>
            <p:ph idx="3" type="body"/>
          </p:nvPr>
        </p:nvSpPr>
        <p:spPr>
          <a:xfrm>
            <a:off x="175" y="1560725"/>
            <a:ext cx="9144000" cy="3345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Malformed requests that induce a crash or similar error condition on a server can cause </a:t>
            </a:r>
            <a:r>
              <a:rPr b="1" lang="en" sz="1800"/>
              <a:t>memory errors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Memory errors are bugs that affect the way the server stores data. 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Dangerous because they can cause a system to restart, or even allow for remote code execution with root privileges. 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Memory errors can be complicated and difficult to exploit. So for now, we’ll use Metasploit modules to guide us.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Directory</a:t>
            </a:r>
            <a:endParaRPr/>
          </a:p>
        </p:txBody>
      </p:sp>
      <p:sp>
        <p:nvSpPr>
          <p:cNvPr id="1117" name="Google Shape;1117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Directory Services provide and enforce security policies across many systems, allowing for users to share files, printer access, etc. across an entire domain. </a:t>
            </a:r>
            <a:endParaRPr sz="1400"/>
          </a:p>
        </p:txBody>
      </p:sp>
      <p:sp>
        <p:nvSpPr>
          <p:cNvPr id="1118" name="Google Shape;1118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9" name="Google Shape;111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59"/>
          <p:cNvSpPr txBox="1"/>
          <p:nvPr>
            <p:ph idx="3" type="body"/>
          </p:nvPr>
        </p:nvSpPr>
        <p:spPr>
          <a:xfrm>
            <a:off x="0" y="1326982"/>
            <a:ext cx="9144000" cy="771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Microsoft’s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Active Directory</a:t>
            </a:r>
            <a:r>
              <a:rPr lang="en"/>
              <a:t> is used in a corporate </a:t>
            </a:r>
            <a:r>
              <a:rPr lang="en"/>
              <a:t>environment to standardize login information across systems.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Structure of Active Directories: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" name="Google Shape;1121;p59"/>
          <p:cNvGrpSpPr/>
          <p:nvPr/>
        </p:nvGrpSpPr>
        <p:grpSpPr>
          <a:xfrm>
            <a:off x="1691301" y="3311522"/>
            <a:ext cx="1301842" cy="1418170"/>
            <a:chOff x="3401700" y="2197790"/>
            <a:chExt cx="2340600" cy="2340600"/>
          </a:xfrm>
        </p:grpSpPr>
        <p:sp>
          <p:nvSpPr>
            <p:cNvPr id="1122" name="Google Shape;1122;p59"/>
            <p:cNvSpPr/>
            <p:nvPr/>
          </p:nvSpPr>
          <p:spPr>
            <a:xfrm>
              <a:off x="3401700" y="2197790"/>
              <a:ext cx="2340600" cy="2340600"/>
            </a:xfrm>
            <a:prstGeom prst="ellipse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9"/>
            <p:cNvSpPr txBox="1"/>
            <p:nvPr/>
          </p:nvSpPr>
          <p:spPr>
            <a:xfrm>
              <a:off x="3833400" y="2483075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Domain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4" name="Google Shape;1124;p59"/>
          <p:cNvGrpSpPr/>
          <p:nvPr/>
        </p:nvGrpSpPr>
        <p:grpSpPr>
          <a:xfrm>
            <a:off x="1931495" y="3834656"/>
            <a:ext cx="821452" cy="895035"/>
            <a:chOff x="3833550" y="3061190"/>
            <a:chExt cx="1476900" cy="1477200"/>
          </a:xfrm>
        </p:grpSpPr>
        <p:sp>
          <p:nvSpPr>
            <p:cNvPr id="1125" name="Google Shape;1125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9"/>
            <p:cNvSpPr txBox="1"/>
            <p:nvPr/>
          </p:nvSpPr>
          <p:spPr>
            <a:xfrm>
              <a:off x="3957013" y="3235905"/>
              <a:ext cx="1230000" cy="9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Groups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7" name="Google Shape;1127;p59"/>
          <p:cNvGrpSpPr/>
          <p:nvPr/>
        </p:nvGrpSpPr>
        <p:grpSpPr>
          <a:xfrm>
            <a:off x="2074510" y="4174764"/>
            <a:ext cx="535819" cy="554689"/>
            <a:chOff x="3833550" y="3061190"/>
            <a:chExt cx="1476900" cy="1477200"/>
          </a:xfrm>
        </p:grpSpPr>
        <p:sp>
          <p:nvSpPr>
            <p:cNvPr id="1128" name="Google Shape;1128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109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9"/>
            <p:cNvSpPr txBox="1"/>
            <p:nvPr/>
          </p:nvSpPr>
          <p:spPr>
            <a:xfrm>
              <a:off x="3964246" y="3235910"/>
              <a:ext cx="12228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Computers  and Users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0" name="Google Shape;1130;p59"/>
          <p:cNvGrpSpPr/>
          <p:nvPr/>
        </p:nvGrpSpPr>
        <p:grpSpPr>
          <a:xfrm>
            <a:off x="2993079" y="3311522"/>
            <a:ext cx="1301842" cy="1418170"/>
            <a:chOff x="3401700" y="2197790"/>
            <a:chExt cx="2340600" cy="2340600"/>
          </a:xfrm>
        </p:grpSpPr>
        <p:sp>
          <p:nvSpPr>
            <p:cNvPr id="1131" name="Google Shape;1131;p59"/>
            <p:cNvSpPr/>
            <p:nvPr/>
          </p:nvSpPr>
          <p:spPr>
            <a:xfrm>
              <a:off x="3401700" y="2197790"/>
              <a:ext cx="2340600" cy="2340600"/>
            </a:xfrm>
            <a:prstGeom prst="ellipse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9"/>
            <p:cNvSpPr txBox="1"/>
            <p:nvPr/>
          </p:nvSpPr>
          <p:spPr>
            <a:xfrm>
              <a:off x="3833400" y="2483075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Domain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3" name="Google Shape;1133;p59"/>
          <p:cNvGrpSpPr/>
          <p:nvPr/>
        </p:nvGrpSpPr>
        <p:grpSpPr>
          <a:xfrm>
            <a:off x="3233274" y="3834656"/>
            <a:ext cx="821452" cy="895035"/>
            <a:chOff x="3833550" y="3061190"/>
            <a:chExt cx="1476900" cy="1477200"/>
          </a:xfrm>
        </p:grpSpPr>
        <p:sp>
          <p:nvSpPr>
            <p:cNvPr id="1134" name="Google Shape;1134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9"/>
            <p:cNvSpPr txBox="1"/>
            <p:nvPr/>
          </p:nvSpPr>
          <p:spPr>
            <a:xfrm>
              <a:off x="3957013" y="3235905"/>
              <a:ext cx="1230000" cy="9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Groups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6" name="Google Shape;1136;p59"/>
          <p:cNvGrpSpPr/>
          <p:nvPr/>
        </p:nvGrpSpPr>
        <p:grpSpPr>
          <a:xfrm>
            <a:off x="3376288" y="4174764"/>
            <a:ext cx="535819" cy="554689"/>
            <a:chOff x="3833550" y="3061190"/>
            <a:chExt cx="1476900" cy="1477200"/>
          </a:xfrm>
        </p:grpSpPr>
        <p:sp>
          <p:nvSpPr>
            <p:cNvPr id="1137" name="Google Shape;1137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109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9"/>
            <p:cNvSpPr txBox="1"/>
            <p:nvPr/>
          </p:nvSpPr>
          <p:spPr>
            <a:xfrm>
              <a:off x="3964246" y="3235910"/>
              <a:ext cx="12228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Computers  and Users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9" name="Google Shape;1139;p59"/>
          <p:cNvGrpSpPr/>
          <p:nvPr/>
        </p:nvGrpSpPr>
        <p:grpSpPr>
          <a:xfrm>
            <a:off x="389522" y="3311522"/>
            <a:ext cx="1301842" cy="1418170"/>
            <a:chOff x="3401700" y="2197790"/>
            <a:chExt cx="2340600" cy="2340600"/>
          </a:xfrm>
        </p:grpSpPr>
        <p:sp>
          <p:nvSpPr>
            <p:cNvPr id="1140" name="Google Shape;1140;p59"/>
            <p:cNvSpPr/>
            <p:nvPr/>
          </p:nvSpPr>
          <p:spPr>
            <a:xfrm>
              <a:off x="3401700" y="2197790"/>
              <a:ext cx="2340600" cy="2340600"/>
            </a:xfrm>
            <a:prstGeom prst="ellipse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9"/>
            <p:cNvSpPr txBox="1"/>
            <p:nvPr/>
          </p:nvSpPr>
          <p:spPr>
            <a:xfrm>
              <a:off x="3833400" y="2483075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Domain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2" name="Google Shape;1142;p59"/>
          <p:cNvGrpSpPr/>
          <p:nvPr/>
        </p:nvGrpSpPr>
        <p:grpSpPr>
          <a:xfrm>
            <a:off x="629717" y="3834656"/>
            <a:ext cx="821452" cy="895035"/>
            <a:chOff x="3833550" y="3061190"/>
            <a:chExt cx="1476900" cy="1477200"/>
          </a:xfrm>
        </p:grpSpPr>
        <p:sp>
          <p:nvSpPr>
            <p:cNvPr id="1143" name="Google Shape;1143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9"/>
            <p:cNvSpPr txBox="1"/>
            <p:nvPr/>
          </p:nvSpPr>
          <p:spPr>
            <a:xfrm>
              <a:off x="3957013" y="3235905"/>
              <a:ext cx="1230000" cy="9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Groups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5" name="Google Shape;1145;p59"/>
          <p:cNvGrpSpPr/>
          <p:nvPr/>
        </p:nvGrpSpPr>
        <p:grpSpPr>
          <a:xfrm>
            <a:off x="772732" y="4174764"/>
            <a:ext cx="535819" cy="554689"/>
            <a:chOff x="3833550" y="3061190"/>
            <a:chExt cx="1476900" cy="1477200"/>
          </a:xfrm>
        </p:grpSpPr>
        <p:sp>
          <p:nvSpPr>
            <p:cNvPr id="1146" name="Google Shape;1146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109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9"/>
            <p:cNvSpPr txBox="1"/>
            <p:nvPr/>
          </p:nvSpPr>
          <p:spPr>
            <a:xfrm>
              <a:off x="3964246" y="3235910"/>
              <a:ext cx="12228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Computers  and Users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48" name="Google Shape;1148;p59"/>
          <p:cNvSpPr/>
          <p:nvPr/>
        </p:nvSpPr>
        <p:spPr>
          <a:xfrm>
            <a:off x="564200" y="2658275"/>
            <a:ext cx="3783300" cy="3918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Forest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59"/>
          <p:cNvSpPr/>
          <p:nvPr/>
        </p:nvSpPr>
        <p:spPr>
          <a:xfrm>
            <a:off x="619750" y="2164825"/>
            <a:ext cx="7631400" cy="4272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Directory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0" name="Google Shape;1150;p59"/>
          <p:cNvCxnSpPr>
            <a:stCxn id="1148" idx="2"/>
            <a:endCxn id="1140" idx="0"/>
          </p:cNvCxnSpPr>
          <p:nvPr/>
        </p:nvCxnSpPr>
        <p:spPr>
          <a:xfrm flipH="1">
            <a:off x="1040450" y="3050075"/>
            <a:ext cx="1415400" cy="26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59"/>
          <p:cNvCxnSpPr>
            <a:stCxn id="1148" idx="2"/>
            <a:endCxn id="1131" idx="0"/>
          </p:cNvCxnSpPr>
          <p:nvPr/>
        </p:nvCxnSpPr>
        <p:spPr>
          <a:xfrm>
            <a:off x="2455850" y="3050075"/>
            <a:ext cx="1188000" cy="26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59"/>
          <p:cNvCxnSpPr>
            <a:stCxn id="1148" idx="2"/>
            <a:endCxn id="1122" idx="0"/>
          </p:cNvCxnSpPr>
          <p:nvPr/>
        </p:nvCxnSpPr>
        <p:spPr>
          <a:xfrm flipH="1">
            <a:off x="2342150" y="3050075"/>
            <a:ext cx="113700" cy="2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153" name="Google Shape;1153;p59"/>
          <p:cNvGrpSpPr/>
          <p:nvPr/>
        </p:nvGrpSpPr>
        <p:grpSpPr>
          <a:xfrm>
            <a:off x="5649176" y="3311522"/>
            <a:ext cx="1301842" cy="1418170"/>
            <a:chOff x="3401700" y="2197790"/>
            <a:chExt cx="2340600" cy="2340600"/>
          </a:xfrm>
        </p:grpSpPr>
        <p:sp>
          <p:nvSpPr>
            <p:cNvPr id="1154" name="Google Shape;1154;p59"/>
            <p:cNvSpPr/>
            <p:nvPr/>
          </p:nvSpPr>
          <p:spPr>
            <a:xfrm>
              <a:off x="3401700" y="2197790"/>
              <a:ext cx="2340600" cy="2340600"/>
            </a:xfrm>
            <a:prstGeom prst="ellipse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9"/>
            <p:cNvSpPr txBox="1"/>
            <p:nvPr/>
          </p:nvSpPr>
          <p:spPr>
            <a:xfrm>
              <a:off x="3833400" y="2483075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Domain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6" name="Google Shape;1156;p59"/>
          <p:cNvGrpSpPr/>
          <p:nvPr/>
        </p:nvGrpSpPr>
        <p:grpSpPr>
          <a:xfrm>
            <a:off x="5889370" y="3834656"/>
            <a:ext cx="821452" cy="895035"/>
            <a:chOff x="3833550" y="3061190"/>
            <a:chExt cx="1476900" cy="1477200"/>
          </a:xfrm>
        </p:grpSpPr>
        <p:sp>
          <p:nvSpPr>
            <p:cNvPr id="1157" name="Google Shape;1157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9"/>
            <p:cNvSpPr txBox="1"/>
            <p:nvPr/>
          </p:nvSpPr>
          <p:spPr>
            <a:xfrm>
              <a:off x="3957013" y="3235905"/>
              <a:ext cx="1230000" cy="9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Groups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9" name="Google Shape;1159;p59"/>
          <p:cNvGrpSpPr/>
          <p:nvPr/>
        </p:nvGrpSpPr>
        <p:grpSpPr>
          <a:xfrm>
            <a:off x="6032385" y="4174764"/>
            <a:ext cx="535819" cy="554689"/>
            <a:chOff x="3833550" y="3061190"/>
            <a:chExt cx="1476900" cy="1477200"/>
          </a:xfrm>
        </p:grpSpPr>
        <p:sp>
          <p:nvSpPr>
            <p:cNvPr id="1160" name="Google Shape;1160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109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9"/>
            <p:cNvSpPr txBox="1"/>
            <p:nvPr/>
          </p:nvSpPr>
          <p:spPr>
            <a:xfrm>
              <a:off x="3964246" y="3235910"/>
              <a:ext cx="12228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Computers  and Users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2" name="Google Shape;1162;p59"/>
          <p:cNvGrpSpPr/>
          <p:nvPr/>
        </p:nvGrpSpPr>
        <p:grpSpPr>
          <a:xfrm>
            <a:off x="6950954" y="3311522"/>
            <a:ext cx="1301842" cy="1418170"/>
            <a:chOff x="3401700" y="2197790"/>
            <a:chExt cx="2340600" cy="2340600"/>
          </a:xfrm>
        </p:grpSpPr>
        <p:sp>
          <p:nvSpPr>
            <p:cNvPr id="1163" name="Google Shape;1163;p59"/>
            <p:cNvSpPr/>
            <p:nvPr/>
          </p:nvSpPr>
          <p:spPr>
            <a:xfrm>
              <a:off x="3401700" y="2197790"/>
              <a:ext cx="2340600" cy="2340600"/>
            </a:xfrm>
            <a:prstGeom prst="ellipse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9"/>
            <p:cNvSpPr txBox="1"/>
            <p:nvPr/>
          </p:nvSpPr>
          <p:spPr>
            <a:xfrm>
              <a:off x="3833400" y="2483075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Domain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5" name="Google Shape;1165;p59"/>
          <p:cNvGrpSpPr/>
          <p:nvPr/>
        </p:nvGrpSpPr>
        <p:grpSpPr>
          <a:xfrm>
            <a:off x="7191149" y="3834656"/>
            <a:ext cx="821452" cy="895035"/>
            <a:chOff x="3833550" y="3061190"/>
            <a:chExt cx="1476900" cy="1477200"/>
          </a:xfrm>
        </p:grpSpPr>
        <p:sp>
          <p:nvSpPr>
            <p:cNvPr id="1166" name="Google Shape;1166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9"/>
            <p:cNvSpPr txBox="1"/>
            <p:nvPr/>
          </p:nvSpPr>
          <p:spPr>
            <a:xfrm>
              <a:off x="3957013" y="3235905"/>
              <a:ext cx="1230000" cy="9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Groups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8" name="Google Shape;1168;p59"/>
          <p:cNvGrpSpPr/>
          <p:nvPr/>
        </p:nvGrpSpPr>
        <p:grpSpPr>
          <a:xfrm>
            <a:off x="7334163" y="4174764"/>
            <a:ext cx="535819" cy="554689"/>
            <a:chOff x="3833550" y="3061190"/>
            <a:chExt cx="1476900" cy="1477200"/>
          </a:xfrm>
        </p:grpSpPr>
        <p:sp>
          <p:nvSpPr>
            <p:cNvPr id="1169" name="Google Shape;1169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109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9"/>
            <p:cNvSpPr txBox="1"/>
            <p:nvPr/>
          </p:nvSpPr>
          <p:spPr>
            <a:xfrm>
              <a:off x="3964246" y="3235910"/>
              <a:ext cx="12228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Computers  and Users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1" name="Google Shape;1171;p59"/>
          <p:cNvGrpSpPr/>
          <p:nvPr/>
        </p:nvGrpSpPr>
        <p:grpSpPr>
          <a:xfrm>
            <a:off x="4347397" y="3311522"/>
            <a:ext cx="1301842" cy="1418170"/>
            <a:chOff x="3401700" y="2197790"/>
            <a:chExt cx="2340600" cy="2340600"/>
          </a:xfrm>
        </p:grpSpPr>
        <p:sp>
          <p:nvSpPr>
            <p:cNvPr id="1172" name="Google Shape;1172;p59"/>
            <p:cNvSpPr/>
            <p:nvPr/>
          </p:nvSpPr>
          <p:spPr>
            <a:xfrm>
              <a:off x="3401700" y="2197790"/>
              <a:ext cx="2340600" cy="2340600"/>
            </a:xfrm>
            <a:prstGeom prst="ellipse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9"/>
            <p:cNvSpPr txBox="1"/>
            <p:nvPr/>
          </p:nvSpPr>
          <p:spPr>
            <a:xfrm>
              <a:off x="3833400" y="2483075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Domain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4" name="Google Shape;1174;p59"/>
          <p:cNvGrpSpPr/>
          <p:nvPr/>
        </p:nvGrpSpPr>
        <p:grpSpPr>
          <a:xfrm>
            <a:off x="4587592" y="3834656"/>
            <a:ext cx="821452" cy="895035"/>
            <a:chOff x="3833550" y="3061190"/>
            <a:chExt cx="1476900" cy="1477200"/>
          </a:xfrm>
        </p:grpSpPr>
        <p:sp>
          <p:nvSpPr>
            <p:cNvPr id="1175" name="Google Shape;1175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9"/>
            <p:cNvSpPr txBox="1"/>
            <p:nvPr/>
          </p:nvSpPr>
          <p:spPr>
            <a:xfrm>
              <a:off x="3957013" y="3235905"/>
              <a:ext cx="1230000" cy="9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Groups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7" name="Google Shape;1177;p59"/>
          <p:cNvGrpSpPr/>
          <p:nvPr/>
        </p:nvGrpSpPr>
        <p:grpSpPr>
          <a:xfrm>
            <a:off x="4730607" y="4174764"/>
            <a:ext cx="535819" cy="554689"/>
            <a:chOff x="3833550" y="3061190"/>
            <a:chExt cx="1476900" cy="1477200"/>
          </a:xfrm>
        </p:grpSpPr>
        <p:sp>
          <p:nvSpPr>
            <p:cNvPr id="1178" name="Google Shape;1178;p59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109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9"/>
            <p:cNvSpPr txBox="1"/>
            <p:nvPr/>
          </p:nvSpPr>
          <p:spPr>
            <a:xfrm>
              <a:off x="3964246" y="3235910"/>
              <a:ext cx="12228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Computers  and Users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80" name="Google Shape;1180;p59"/>
          <p:cNvSpPr/>
          <p:nvPr/>
        </p:nvSpPr>
        <p:spPr>
          <a:xfrm>
            <a:off x="4467775" y="2658275"/>
            <a:ext cx="3783300" cy="3918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Forest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81" name="Google Shape;1181;p59"/>
          <p:cNvCxnSpPr>
            <a:stCxn id="1180" idx="2"/>
            <a:endCxn id="1172" idx="0"/>
          </p:cNvCxnSpPr>
          <p:nvPr/>
        </p:nvCxnSpPr>
        <p:spPr>
          <a:xfrm flipH="1">
            <a:off x="4998325" y="3050075"/>
            <a:ext cx="1361100" cy="26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59"/>
          <p:cNvCxnSpPr>
            <a:stCxn id="1180" idx="2"/>
            <a:endCxn id="1163" idx="0"/>
          </p:cNvCxnSpPr>
          <p:nvPr/>
        </p:nvCxnSpPr>
        <p:spPr>
          <a:xfrm>
            <a:off x="6359425" y="3050075"/>
            <a:ext cx="1242300" cy="26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59"/>
          <p:cNvCxnSpPr>
            <a:stCxn id="1180" idx="2"/>
            <a:endCxn id="1154" idx="0"/>
          </p:cNvCxnSpPr>
          <p:nvPr/>
        </p:nvCxnSpPr>
        <p:spPr>
          <a:xfrm flipH="1">
            <a:off x="6300025" y="3050075"/>
            <a:ext cx="59400" cy="2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Directory</a:t>
            </a:r>
            <a:endParaRPr/>
          </a:p>
        </p:txBody>
      </p:sp>
      <p:sp>
        <p:nvSpPr>
          <p:cNvPr id="1189" name="Google Shape;1189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Directory Services provide and enforce security policies across many systems, allowing for users to share files, printer access, etc. across an entire domain. </a:t>
            </a:r>
            <a:endParaRPr sz="1400"/>
          </a:p>
        </p:txBody>
      </p:sp>
      <p:sp>
        <p:nvSpPr>
          <p:cNvPr id="1190" name="Google Shape;1190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1" name="Google Shape;1191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0"/>
          <p:cNvSpPr txBox="1"/>
          <p:nvPr>
            <p:ph idx="3" type="body"/>
          </p:nvPr>
        </p:nvSpPr>
        <p:spPr>
          <a:xfrm>
            <a:off x="0" y="1326982"/>
            <a:ext cx="9144000" cy="771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Microsoft’s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Active Directory</a:t>
            </a:r>
            <a:r>
              <a:rPr lang="en"/>
              <a:t> is used in a corporate environment to standardize login information across </a:t>
            </a:r>
            <a:r>
              <a:rPr lang="en"/>
              <a:t>systems</a:t>
            </a:r>
            <a:r>
              <a:rPr lang="en"/>
              <a:t>. </a:t>
            </a:r>
            <a:endParaRPr/>
          </a:p>
        </p:txBody>
      </p:sp>
      <p:grpSp>
        <p:nvGrpSpPr>
          <p:cNvPr id="1193" name="Google Shape;1193;p60"/>
          <p:cNvGrpSpPr/>
          <p:nvPr/>
        </p:nvGrpSpPr>
        <p:grpSpPr>
          <a:xfrm>
            <a:off x="2783531" y="1707013"/>
            <a:ext cx="2685485" cy="2452019"/>
            <a:chOff x="2604900" y="605090"/>
            <a:chExt cx="3934200" cy="3933300"/>
          </a:xfrm>
        </p:grpSpPr>
        <p:sp>
          <p:nvSpPr>
            <p:cNvPr id="1194" name="Google Shape;1194;p60"/>
            <p:cNvSpPr/>
            <p:nvPr/>
          </p:nvSpPr>
          <p:spPr>
            <a:xfrm>
              <a:off x="2604900" y="605090"/>
              <a:ext cx="3934200" cy="3933300"/>
            </a:xfrm>
            <a:prstGeom prst="ellipse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0"/>
            <p:cNvSpPr txBox="1"/>
            <p:nvPr/>
          </p:nvSpPr>
          <p:spPr>
            <a:xfrm>
              <a:off x="3608400" y="687876"/>
              <a:ext cx="1927200" cy="6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Directory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6" name="Google Shape;1196;p60"/>
          <p:cNvGrpSpPr/>
          <p:nvPr/>
        </p:nvGrpSpPr>
        <p:grpSpPr>
          <a:xfrm>
            <a:off x="3026912" y="2151372"/>
            <a:ext cx="2198723" cy="2007660"/>
            <a:chOff x="2961450" y="1317890"/>
            <a:chExt cx="3221100" cy="3220500"/>
          </a:xfrm>
        </p:grpSpPr>
        <p:sp>
          <p:nvSpPr>
            <p:cNvPr id="1197" name="Google Shape;1197;p60"/>
            <p:cNvSpPr/>
            <p:nvPr/>
          </p:nvSpPr>
          <p:spPr>
            <a:xfrm>
              <a:off x="2961450" y="1317890"/>
              <a:ext cx="3221100" cy="3220500"/>
            </a:xfrm>
            <a:prstGeom prst="ellipse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0"/>
            <p:cNvSpPr txBox="1"/>
            <p:nvPr/>
          </p:nvSpPr>
          <p:spPr>
            <a:xfrm>
              <a:off x="3783000" y="15572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Forest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9" name="Google Shape;1199;p60"/>
          <p:cNvGrpSpPr/>
          <p:nvPr/>
        </p:nvGrpSpPr>
        <p:grpSpPr>
          <a:xfrm>
            <a:off x="3327427" y="2699902"/>
            <a:ext cx="1597694" cy="1459130"/>
            <a:chOff x="3401700" y="2197790"/>
            <a:chExt cx="2340600" cy="2340600"/>
          </a:xfrm>
        </p:grpSpPr>
        <p:sp>
          <p:nvSpPr>
            <p:cNvPr id="1200" name="Google Shape;1200;p60"/>
            <p:cNvSpPr/>
            <p:nvPr/>
          </p:nvSpPr>
          <p:spPr>
            <a:xfrm>
              <a:off x="3401700" y="2197790"/>
              <a:ext cx="2340600" cy="2340600"/>
            </a:xfrm>
            <a:prstGeom prst="ellipse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0"/>
            <p:cNvSpPr txBox="1"/>
            <p:nvPr/>
          </p:nvSpPr>
          <p:spPr>
            <a:xfrm>
              <a:off x="3833400" y="2483075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Domain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2" name="Google Shape;1202;p60"/>
          <p:cNvGrpSpPr/>
          <p:nvPr/>
        </p:nvGrpSpPr>
        <p:grpSpPr>
          <a:xfrm>
            <a:off x="3622208" y="3238145"/>
            <a:ext cx="1008132" cy="920886"/>
            <a:chOff x="3833550" y="3061190"/>
            <a:chExt cx="1476900" cy="1477200"/>
          </a:xfrm>
        </p:grpSpPr>
        <p:sp>
          <p:nvSpPr>
            <p:cNvPr id="1203" name="Google Shape;1203;p60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0"/>
            <p:cNvSpPr txBox="1"/>
            <p:nvPr/>
          </p:nvSpPr>
          <p:spPr>
            <a:xfrm>
              <a:off x="3957013" y="3235905"/>
              <a:ext cx="1230000" cy="9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Groups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5" name="Google Shape;1205;p60"/>
          <p:cNvGrpSpPr/>
          <p:nvPr/>
        </p:nvGrpSpPr>
        <p:grpSpPr>
          <a:xfrm>
            <a:off x="3797684" y="3588259"/>
            <a:ext cx="657516" cy="570790"/>
            <a:chOff x="3833550" y="3061190"/>
            <a:chExt cx="1476900" cy="1477200"/>
          </a:xfrm>
        </p:grpSpPr>
        <p:sp>
          <p:nvSpPr>
            <p:cNvPr id="1206" name="Google Shape;1206;p60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1096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0"/>
            <p:cNvSpPr txBox="1"/>
            <p:nvPr/>
          </p:nvSpPr>
          <p:spPr>
            <a:xfrm>
              <a:off x="3964246" y="3235910"/>
              <a:ext cx="1222800" cy="13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Computers  and Users</a:t>
              </a:r>
              <a:endParaRPr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08" name="Google Shape;1208;p60"/>
          <p:cNvSpPr txBox="1"/>
          <p:nvPr/>
        </p:nvSpPr>
        <p:spPr>
          <a:xfrm>
            <a:off x="1174275" y="4159075"/>
            <a:ext cx="72915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Many companies only use one forest and domain for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several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groups, users, and computers.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9" name="Google Shape;12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25" y="4026726"/>
            <a:ext cx="889924" cy="88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